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5122" r:id="rId4"/>
  </p:sldMasterIdLst>
  <p:notesMasterIdLst>
    <p:notesMasterId r:id="rId39"/>
  </p:notesMasterIdLst>
  <p:sldIdLst>
    <p:sldId id="351" r:id="rId5"/>
    <p:sldId id="350" r:id="rId6"/>
    <p:sldId id="362" r:id="rId7"/>
    <p:sldId id="336" r:id="rId8"/>
    <p:sldId id="363" r:id="rId9"/>
    <p:sldId id="364" r:id="rId10"/>
    <p:sldId id="365" r:id="rId11"/>
    <p:sldId id="352" r:id="rId12"/>
    <p:sldId id="366" r:id="rId13"/>
    <p:sldId id="380" r:id="rId14"/>
    <p:sldId id="381" r:id="rId15"/>
    <p:sldId id="382" r:id="rId16"/>
    <p:sldId id="367" r:id="rId17"/>
    <p:sldId id="368" r:id="rId18"/>
    <p:sldId id="326" r:id="rId19"/>
    <p:sldId id="369" r:id="rId20"/>
    <p:sldId id="371" r:id="rId21"/>
    <p:sldId id="372" r:id="rId22"/>
    <p:sldId id="373" r:id="rId23"/>
    <p:sldId id="370" r:id="rId24"/>
    <p:sldId id="321" r:id="rId25"/>
    <p:sldId id="375" r:id="rId26"/>
    <p:sldId id="322" r:id="rId27"/>
    <p:sldId id="319" r:id="rId28"/>
    <p:sldId id="376" r:id="rId29"/>
    <p:sldId id="377" r:id="rId30"/>
    <p:sldId id="378" r:id="rId31"/>
    <p:sldId id="317" r:id="rId32"/>
    <p:sldId id="379" r:id="rId33"/>
    <p:sldId id="318" r:id="rId34"/>
    <p:sldId id="316" r:id="rId35"/>
    <p:sldId id="315" r:id="rId36"/>
    <p:sldId id="302" r:id="rId37"/>
    <p:sldId id="275"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93135" autoAdjust="0"/>
  </p:normalViewPr>
  <p:slideViewPr>
    <p:cSldViewPr snapToGrid="0">
      <p:cViewPr varScale="1">
        <p:scale>
          <a:sx n="67" d="100"/>
          <a:sy n="67" d="100"/>
        </p:scale>
        <p:origin x="90" y="6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347289074025042"/>
          <c:y val="4.7993237342982754E-2"/>
          <c:w val="0.75879892527518256"/>
          <c:h val="0.83374630966597174"/>
        </c:manualLayout>
      </c:layout>
      <c:surface3DChart>
        <c:wireframe val="0"/>
        <c:ser>
          <c:idx val="0"/>
          <c:order val="0"/>
          <c:tx>
            <c:strRef>
              <c:f>Sheet1!$B$1</c:f>
              <c:strCache>
                <c:ptCount val="1"/>
                <c:pt idx="0">
                  <c:v>Series 1</c:v>
                </c:pt>
              </c:strCache>
            </c:strRef>
          </c:tx>
          <c:spPr>
            <a:solidFill>
              <a:schemeClr val="accent1"/>
            </a:solidFill>
            <a:ln/>
            <a:effectLst/>
            <a:sp3d/>
          </c:spPr>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C89B-4EE0-BFED-C8C6EB2A9120}"/>
            </c:ext>
          </c:extLst>
        </c:ser>
        <c:ser>
          <c:idx val="1"/>
          <c:order val="1"/>
          <c:tx>
            <c:strRef>
              <c:f>Sheet1!$C$1</c:f>
              <c:strCache>
                <c:ptCount val="1"/>
                <c:pt idx="0">
                  <c:v>Series 2</c:v>
                </c:pt>
              </c:strCache>
            </c:strRef>
          </c:tx>
          <c:spPr>
            <a:solidFill>
              <a:schemeClr val="accent2"/>
            </a:solidFill>
            <a:ln/>
            <a:effectLst/>
            <a:sp3d/>
          </c:spPr>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C89B-4EE0-BFED-C8C6EB2A9120}"/>
            </c:ext>
          </c:extLst>
        </c:ser>
        <c:ser>
          <c:idx val="2"/>
          <c:order val="2"/>
          <c:tx>
            <c:strRef>
              <c:f>Sheet1!$D$1</c:f>
              <c:strCache>
                <c:ptCount val="1"/>
                <c:pt idx="0">
                  <c:v>Series 3</c:v>
                </c:pt>
              </c:strCache>
            </c:strRef>
          </c:tx>
          <c:spPr>
            <a:solidFill>
              <a:schemeClr val="accent3"/>
            </a:solidFill>
            <a:ln/>
            <a:effectLst/>
            <a:sp3d/>
          </c:spPr>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C89B-4EE0-BFED-C8C6EB2A9120}"/>
            </c:ext>
          </c:extLst>
        </c:ser>
        <c:bandFmts>
          <c:bandFmt>
            <c:idx val="0"/>
            <c:spPr>
              <a:solidFill>
                <a:schemeClr val="accent1"/>
              </a:solidFill>
              <a:ln/>
              <a:effectLst/>
              <a:sp3d/>
            </c:spPr>
          </c:bandFmt>
          <c:bandFmt>
            <c:idx val="1"/>
            <c:spPr>
              <a:solidFill>
                <a:schemeClr val="accent2"/>
              </a:solidFill>
              <a:ln/>
              <a:effectLst/>
              <a:sp3d/>
            </c:spPr>
          </c:bandFmt>
          <c:bandFmt>
            <c:idx val="2"/>
            <c:spPr>
              <a:solidFill>
                <a:schemeClr val="accent3"/>
              </a:solidFill>
              <a:ln/>
              <a:effectLst/>
              <a:sp3d/>
            </c:spPr>
          </c:bandFmt>
          <c:bandFmt>
            <c:idx val="3"/>
            <c:spPr>
              <a:solidFill>
                <a:schemeClr val="accent4"/>
              </a:solidFill>
              <a:ln/>
              <a:effectLst/>
              <a:sp3d/>
            </c:spPr>
          </c:bandFmt>
          <c:bandFmt>
            <c:idx val="4"/>
            <c:spPr>
              <a:solidFill>
                <a:schemeClr val="accent5"/>
              </a:solidFill>
              <a:ln/>
              <a:effectLst/>
              <a:sp3d/>
            </c:spPr>
          </c:bandFmt>
          <c:bandFmt>
            <c:idx val="5"/>
            <c:spPr>
              <a:solidFill>
                <a:schemeClr val="accent6"/>
              </a:solidFill>
              <a:ln/>
              <a:effectLst/>
              <a:sp3d/>
            </c:spPr>
          </c:bandFmt>
          <c:bandFmt>
            <c:idx val="6"/>
            <c:spPr>
              <a:solidFill>
                <a:schemeClr val="accent1">
                  <a:lumMod val="60000"/>
                </a:schemeClr>
              </a:solidFill>
              <a:ln/>
              <a:effectLst/>
              <a:sp3d/>
            </c:spPr>
          </c:bandFmt>
          <c:bandFmt>
            <c:idx val="7"/>
            <c:spPr>
              <a:solidFill>
                <a:schemeClr val="accent2">
                  <a:lumMod val="60000"/>
                </a:schemeClr>
              </a:solidFill>
              <a:ln/>
              <a:effectLst/>
              <a:sp3d/>
            </c:spPr>
          </c:bandFmt>
          <c:bandFmt>
            <c:idx val="8"/>
            <c:spPr>
              <a:solidFill>
                <a:schemeClr val="accent3">
                  <a:lumMod val="60000"/>
                </a:schemeClr>
              </a:solidFill>
              <a:ln/>
              <a:effectLst/>
              <a:sp3d/>
            </c:spPr>
          </c:bandFmt>
          <c:bandFmt>
            <c:idx val="9"/>
            <c:spPr>
              <a:solidFill>
                <a:schemeClr val="accent4">
                  <a:lumMod val="60000"/>
                </a:schemeClr>
              </a:solidFill>
              <a:ln/>
              <a:effectLst/>
              <a:sp3d/>
            </c:spPr>
          </c:bandFmt>
          <c:bandFmt>
            <c:idx val="10"/>
            <c:spPr>
              <a:solidFill>
                <a:schemeClr val="accent5">
                  <a:lumMod val="60000"/>
                </a:schemeClr>
              </a:solidFill>
              <a:ln/>
              <a:effectLst/>
              <a:sp3d/>
            </c:spPr>
          </c:bandFmt>
          <c:bandFmt>
            <c:idx val="11"/>
            <c:spPr>
              <a:solidFill>
                <a:schemeClr val="accent6">
                  <a:lumMod val="60000"/>
                </a:schemeClr>
              </a:solidFill>
              <a:ln/>
              <a:effectLst/>
              <a:sp3d/>
            </c:spPr>
          </c:bandFmt>
          <c:bandFmt>
            <c:idx val="12"/>
            <c:spPr>
              <a:solidFill>
                <a:schemeClr val="accent1">
                  <a:lumMod val="80000"/>
                  <a:lumOff val="20000"/>
                </a:schemeClr>
              </a:solidFill>
              <a:ln/>
              <a:effectLst/>
              <a:sp3d/>
            </c:spPr>
          </c:bandFmt>
          <c:bandFmt>
            <c:idx val="13"/>
            <c:spPr>
              <a:solidFill>
                <a:schemeClr val="accent2">
                  <a:lumMod val="80000"/>
                  <a:lumOff val="20000"/>
                </a:schemeClr>
              </a:solidFill>
              <a:ln/>
              <a:effectLst/>
              <a:sp3d/>
            </c:spPr>
          </c:bandFmt>
          <c:bandFmt>
            <c:idx val="14"/>
            <c:spPr>
              <a:solidFill>
                <a:schemeClr val="accent3">
                  <a:lumMod val="80000"/>
                  <a:lumOff val="20000"/>
                </a:schemeClr>
              </a:solidFill>
              <a:ln/>
              <a:effectLst/>
              <a:sp3d/>
            </c:spPr>
          </c:bandFmt>
        </c:bandFmts>
        <c:axId val="550541112"/>
        <c:axId val="550539472"/>
        <c:axId val="697413168"/>
      </c:surface3DChart>
      <c:catAx>
        <c:axId val="550541112"/>
        <c:scaling>
          <c:orientation val="minMax"/>
        </c:scaling>
        <c:delete val="1"/>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Adding</a:t>
                </a:r>
                <a:r>
                  <a:rPr lang="en-US" baseline="0"/>
                  <a:t> value in every interaction</a:t>
                </a:r>
                <a:endParaRPr lang="en-US"/>
              </a:p>
            </c:rich>
          </c:tx>
          <c:overlay val="0"/>
          <c:spPr>
            <a:noFill/>
            <a:ln>
              <a:noFill/>
            </a:ln>
            <a:effectLst/>
          </c:spPr>
        </c:title>
        <c:numFmt formatCode="General" sourceLinked="1"/>
        <c:majorTickMark val="out"/>
        <c:minorTickMark val="none"/>
        <c:tickLblPos val="nextTo"/>
        <c:crossAx val="550539472"/>
        <c:crosses val="autoZero"/>
        <c:auto val="1"/>
        <c:lblAlgn val="ctr"/>
        <c:lblOffset val="100"/>
        <c:noMultiLvlLbl val="0"/>
      </c:catAx>
      <c:valAx>
        <c:axId val="550539472"/>
        <c:scaling>
          <c:orientation val="minMax"/>
        </c:scaling>
        <c:delete val="1"/>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Your service to others</a:t>
                </a:r>
              </a:p>
            </c:rich>
          </c:tx>
          <c:overlay val="0"/>
          <c:spPr>
            <a:noFill/>
            <a:ln>
              <a:noFill/>
            </a:ln>
            <a:effectLst/>
          </c:spPr>
        </c:title>
        <c:numFmt formatCode="General" sourceLinked="1"/>
        <c:majorTickMark val="none"/>
        <c:minorTickMark val="none"/>
        <c:tickLblPos val="nextTo"/>
        <c:crossAx val="550541112"/>
        <c:crosses val="autoZero"/>
        <c:crossBetween val="midCat"/>
      </c:valAx>
      <c:serAx>
        <c:axId val="697413168"/>
        <c:scaling>
          <c:orientation val="minMax"/>
        </c:scaling>
        <c:delete val="1"/>
        <c:axPos val="b"/>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Your</a:t>
                </a:r>
                <a:r>
                  <a:rPr lang="en-US" baseline="0"/>
                  <a:t>  real influence</a:t>
                </a:r>
                <a:endParaRPr lang="en-US"/>
              </a:p>
            </c:rich>
          </c:tx>
          <c:layout>
            <c:manualLayout>
              <c:xMode val="edge"/>
              <c:yMode val="edge"/>
              <c:x val="0.85453093675530511"/>
              <c:y val="0.29398866534033635"/>
            </c:manualLayout>
          </c:layout>
          <c:overlay val="0"/>
          <c:spPr>
            <a:noFill/>
            <a:ln>
              <a:noFill/>
            </a:ln>
            <a:effectLst/>
          </c:spPr>
        </c:title>
        <c:majorTickMark val="out"/>
        <c:minorTickMark val="none"/>
        <c:tickLblPos val="nextTo"/>
        <c:crossAx val="550539472"/>
        <c:crosses val="autoZero"/>
      </c:serAx>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diagrams/_rels/data3.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ata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svg"/><Relationship Id="rId1" Type="http://schemas.openxmlformats.org/officeDocument/2006/relationships/image" Target="../media/image53.png"/><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svg"/><Relationship Id="rId1" Type="http://schemas.openxmlformats.org/officeDocument/2006/relationships/image" Target="../media/image26.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29.svg"/></Relationships>
</file>

<file path=ppt/diagrams/_rels/drawing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svg"/><Relationship Id="rId1" Type="http://schemas.openxmlformats.org/officeDocument/2006/relationships/image" Target="../media/image53.png"/><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accent4_2">
  <dgm:title val=""/>
  <dgm:desc val=""/>
  <dgm:catLst>
    <dgm:cat type="accent4" pri="14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dgm:fillClrLst>
    <dgm:linClrLst meth="repeat">
      <a:schemeClr val="lt1">
        <a:alpha val="0"/>
      </a:schemeClr>
    </dgm:linClrLst>
    <dgm:effectClrLst/>
    <dgm:txLinClrLst/>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31E4E1-2218-4063-A77D-59217FE2F940}" type="doc">
      <dgm:prSet loTypeId="urn:microsoft.com/office/officeart/2005/8/layout/process4" loCatId="process" qsTypeId="urn:microsoft.com/office/officeart/2005/8/quickstyle/simple2" qsCatId="simple" csTypeId="urn:microsoft.com/office/officeart/2005/8/colors/accent0_3" csCatId="mainScheme"/>
      <dgm:spPr/>
      <dgm:t>
        <a:bodyPr/>
        <a:lstStyle/>
        <a:p>
          <a:endParaRPr lang="en-US"/>
        </a:p>
      </dgm:t>
    </dgm:pt>
    <dgm:pt modelId="{965D4508-6752-44AA-933F-BE9C01890655}">
      <dgm:prSet/>
      <dgm:spPr/>
      <dgm:t>
        <a:bodyPr/>
        <a:lstStyle/>
        <a:p>
          <a:r>
            <a:rPr lang="en-US"/>
            <a:t>You and your colleagues, all over the organization chart, are relying on each other even more now than before. </a:t>
          </a:r>
        </a:p>
      </dgm:t>
    </dgm:pt>
    <dgm:pt modelId="{B181FDB2-4E06-454D-85C0-A96215AEFA67}" type="parTrans" cxnId="{F300F936-ADDE-489F-82F8-9A284C275CB7}">
      <dgm:prSet/>
      <dgm:spPr/>
      <dgm:t>
        <a:bodyPr/>
        <a:lstStyle/>
        <a:p>
          <a:endParaRPr lang="en-US"/>
        </a:p>
      </dgm:t>
    </dgm:pt>
    <dgm:pt modelId="{03047DDE-1665-4266-A5A3-B6475A90701E}" type="sibTrans" cxnId="{F300F936-ADDE-489F-82F8-9A284C275CB7}">
      <dgm:prSet/>
      <dgm:spPr/>
      <dgm:t>
        <a:bodyPr/>
        <a:lstStyle/>
        <a:p>
          <a:endParaRPr lang="en-US"/>
        </a:p>
      </dgm:t>
    </dgm:pt>
    <dgm:pt modelId="{EBDBF8B5-771B-46C8-A2D6-B0DF574FB9AA}">
      <dgm:prSet/>
      <dgm:spPr/>
      <dgm:t>
        <a:bodyPr/>
        <a:lstStyle/>
        <a:p>
          <a:r>
            <a:rPr lang="en-US"/>
            <a:t>Many, after sheltering in place during the pandemic, will continue working remotely. </a:t>
          </a:r>
        </a:p>
      </dgm:t>
    </dgm:pt>
    <dgm:pt modelId="{21CAAF3C-A5EC-49EF-8956-CA2191DEC4D9}" type="parTrans" cxnId="{DCFB5A86-6B55-45AE-8AA1-C6CE0A032DE3}">
      <dgm:prSet/>
      <dgm:spPr/>
      <dgm:t>
        <a:bodyPr/>
        <a:lstStyle/>
        <a:p>
          <a:endParaRPr lang="en-US"/>
        </a:p>
      </dgm:t>
    </dgm:pt>
    <dgm:pt modelId="{30D97B79-FB9C-40B9-8B69-088F83956002}" type="sibTrans" cxnId="{DCFB5A86-6B55-45AE-8AA1-C6CE0A032DE3}">
      <dgm:prSet/>
      <dgm:spPr/>
      <dgm:t>
        <a:bodyPr/>
        <a:lstStyle/>
        <a:p>
          <a:endParaRPr lang="en-US"/>
        </a:p>
      </dgm:t>
    </dgm:pt>
    <dgm:pt modelId="{E129ABBC-9E9C-4EB4-ADB6-5748697791E5}">
      <dgm:prSet/>
      <dgm:spPr/>
      <dgm:t>
        <a:bodyPr/>
        <a:lstStyle/>
        <a:p>
          <a:r>
            <a:rPr lang="en-US"/>
            <a:t>Everybody will be under added stress for the foreseeable future, doing more with less, and tackling entirely new obstacles along the way. </a:t>
          </a:r>
        </a:p>
      </dgm:t>
    </dgm:pt>
    <dgm:pt modelId="{9D6A2DD1-7D2D-4B32-9AEF-7560105D6B4E}" type="parTrans" cxnId="{425C9420-FEBA-4182-A0C4-87FFEA93AA77}">
      <dgm:prSet/>
      <dgm:spPr/>
      <dgm:t>
        <a:bodyPr/>
        <a:lstStyle/>
        <a:p>
          <a:endParaRPr lang="en-US"/>
        </a:p>
      </dgm:t>
    </dgm:pt>
    <dgm:pt modelId="{961512B6-004F-4650-95AE-506F1BF39077}" type="sibTrans" cxnId="{425C9420-FEBA-4182-A0C4-87FFEA93AA77}">
      <dgm:prSet/>
      <dgm:spPr/>
      <dgm:t>
        <a:bodyPr/>
        <a:lstStyle/>
        <a:p>
          <a:endParaRPr lang="en-US"/>
        </a:p>
      </dgm:t>
    </dgm:pt>
    <dgm:pt modelId="{DB047E76-334E-4E26-A1E6-F49227A18949}">
      <dgm:prSet/>
      <dgm:spPr/>
      <dgm:t>
        <a:bodyPr/>
        <a:lstStyle/>
        <a:p>
          <a:r>
            <a:rPr lang="en-US"/>
            <a:t>Every new request will feel like a special occasion. </a:t>
          </a:r>
        </a:p>
      </dgm:t>
    </dgm:pt>
    <dgm:pt modelId="{4BDCDAC9-55B2-427C-AF85-D160C5AA4D0F}" type="parTrans" cxnId="{219DF45E-1B70-4619-9CC9-201704734A09}">
      <dgm:prSet/>
      <dgm:spPr/>
      <dgm:t>
        <a:bodyPr/>
        <a:lstStyle/>
        <a:p>
          <a:endParaRPr lang="en-US"/>
        </a:p>
      </dgm:t>
    </dgm:pt>
    <dgm:pt modelId="{DEF60476-988C-4B93-82BE-2011A393B91F}" type="sibTrans" cxnId="{219DF45E-1B70-4619-9CC9-201704734A09}">
      <dgm:prSet/>
      <dgm:spPr/>
      <dgm:t>
        <a:bodyPr/>
        <a:lstStyle/>
        <a:p>
          <a:endParaRPr lang="en-US"/>
        </a:p>
      </dgm:t>
    </dgm:pt>
    <dgm:pt modelId="{1E280022-FFC2-46F5-B536-A40C5F271A9B}">
      <dgm:prSet/>
      <dgm:spPr/>
      <dgm:t>
        <a:bodyPr/>
        <a:lstStyle/>
        <a:p>
          <a:r>
            <a:rPr lang="en-US"/>
            <a:t>You don’t want to let anybody down, especially in this new world. You will want to keep proving yourself to be that indispensable go-to person.  </a:t>
          </a:r>
        </a:p>
      </dgm:t>
    </dgm:pt>
    <dgm:pt modelId="{B0955CBD-FD61-42EF-903C-14CA6DA9DDA4}" type="parTrans" cxnId="{49AE0099-2488-4B6F-BCF4-067666B7D027}">
      <dgm:prSet/>
      <dgm:spPr/>
      <dgm:t>
        <a:bodyPr/>
        <a:lstStyle/>
        <a:p>
          <a:endParaRPr lang="en-US"/>
        </a:p>
      </dgm:t>
    </dgm:pt>
    <dgm:pt modelId="{85322107-1EE8-40E1-8D66-B7D58B3741F3}" type="sibTrans" cxnId="{49AE0099-2488-4B6F-BCF4-067666B7D027}">
      <dgm:prSet/>
      <dgm:spPr/>
      <dgm:t>
        <a:bodyPr/>
        <a:lstStyle/>
        <a:p>
          <a:endParaRPr lang="en-US"/>
        </a:p>
      </dgm:t>
    </dgm:pt>
    <dgm:pt modelId="{C8AA7B9A-6C0B-436E-BD4D-D7A5E2B706E2}" type="pres">
      <dgm:prSet presAssocID="{5931E4E1-2218-4063-A77D-59217FE2F940}" presName="Name0" presStyleCnt="0">
        <dgm:presLayoutVars>
          <dgm:dir/>
          <dgm:animLvl val="lvl"/>
          <dgm:resizeHandles val="exact"/>
        </dgm:presLayoutVars>
      </dgm:prSet>
      <dgm:spPr/>
    </dgm:pt>
    <dgm:pt modelId="{5004A9C8-A7EA-4F49-A55F-CD4F3C5D9C41}" type="pres">
      <dgm:prSet presAssocID="{1E280022-FFC2-46F5-B536-A40C5F271A9B}" presName="boxAndChildren" presStyleCnt="0"/>
      <dgm:spPr/>
    </dgm:pt>
    <dgm:pt modelId="{971A0D95-A3B2-42D2-B250-241DAD6427FE}" type="pres">
      <dgm:prSet presAssocID="{1E280022-FFC2-46F5-B536-A40C5F271A9B}" presName="parentTextBox" presStyleLbl="node1" presStyleIdx="0" presStyleCnt="5"/>
      <dgm:spPr/>
    </dgm:pt>
    <dgm:pt modelId="{9402FDCA-E140-402F-96EE-86AACE41095C}" type="pres">
      <dgm:prSet presAssocID="{DEF60476-988C-4B93-82BE-2011A393B91F}" presName="sp" presStyleCnt="0"/>
      <dgm:spPr/>
    </dgm:pt>
    <dgm:pt modelId="{58060A22-5EDD-4543-8642-A472979F14C7}" type="pres">
      <dgm:prSet presAssocID="{DB047E76-334E-4E26-A1E6-F49227A18949}" presName="arrowAndChildren" presStyleCnt="0"/>
      <dgm:spPr/>
    </dgm:pt>
    <dgm:pt modelId="{E29803D4-114D-4426-8026-F25CF9ED0E80}" type="pres">
      <dgm:prSet presAssocID="{DB047E76-334E-4E26-A1E6-F49227A18949}" presName="parentTextArrow" presStyleLbl="node1" presStyleIdx="1" presStyleCnt="5"/>
      <dgm:spPr/>
    </dgm:pt>
    <dgm:pt modelId="{15E8E569-7FB8-4D5E-9E74-69D4243D3E4E}" type="pres">
      <dgm:prSet presAssocID="{961512B6-004F-4650-95AE-506F1BF39077}" presName="sp" presStyleCnt="0"/>
      <dgm:spPr/>
    </dgm:pt>
    <dgm:pt modelId="{0FEFC288-69DB-4B47-A878-31BFE067FD46}" type="pres">
      <dgm:prSet presAssocID="{E129ABBC-9E9C-4EB4-ADB6-5748697791E5}" presName="arrowAndChildren" presStyleCnt="0"/>
      <dgm:spPr/>
    </dgm:pt>
    <dgm:pt modelId="{C8B4311E-2F45-426B-8555-4F08BDE112F2}" type="pres">
      <dgm:prSet presAssocID="{E129ABBC-9E9C-4EB4-ADB6-5748697791E5}" presName="parentTextArrow" presStyleLbl="node1" presStyleIdx="2" presStyleCnt="5"/>
      <dgm:spPr/>
    </dgm:pt>
    <dgm:pt modelId="{DA32CB62-6B64-440C-AD76-36338B73DA7B}" type="pres">
      <dgm:prSet presAssocID="{30D97B79-FB9C-40B9-8B69-088F83956002}" presName="sp" presStyleCnt="0"/>
      <dgm:spPr/>
    </dgm:pt>
    <dgm:pt modelId="{455F6795-56CC-44EC-82DF-A26B4D407214}" type="pres">
      <dgm:prSet presAssocID="{EBDBF8B5-771B-46C8-A2D6-B0DF574FB9AA}" presName="arrowAndChildren" presStyleCnt="0"/>
      <dgm:spPr/>
    </dgm:pt>
    <dgm:pt modelId="{A15F285F-CBAA-4D95-94C2-649646C9BE2D}" type="pres">
      <dgm:prSet presAssocID="{EBDBF8B5-771B-46C8-A2D6-B0DF574FB9AA}" presName="parentTextArrow" presStyleLbl="node1" presStyleIdx="3" presStyleCnt="5"/>
      <dgm:spPr/>
    </dgm:pt>
    <dgm:pt modelId="{CB5B8FD5-71F2-4C21-A0F4-FE01B2F8A7A0}" type="pres">
      <dgm:prSet presAssocID="{03047DDE-1665-4266-A5A3-B6475A90701E}" presName="sp" presStyleCnt="0"/>
      <dgm:spPr/>
    </dgm:pt>
    <dgm:pt modelId="{E0BC8740-36EB-4E22-A6FB-100C818E865F}" type="pres">
      <dgm:prSet presAssocID="{965D4508-6752-44AA-933F-BE9C01890655}" presName="arrowAndChildren" presStyleCnt="0"/>
      <dgm:spPr/>
    </dgm:pt>
    <dgm:pt modelId="{9293D6F0-C4CF-488A-A043-1843982E38D1}" type="pres">
      <dgm:prSet presAssocID="{965D4508-6752-44AA-933F-BE9C01890655}" presName="parentTextArrow" presStyleLbl="node1" presStyleIdx="4" presStyleCnt="5"/>
      <dgm:spPr/>
    </dgm:pt>
  </dgm:ptLst>
  <dgm:cxnLst>
    <dgm:cxn modelId="{BA10520C-9A34-4A09-B918-DDC1DCB0D8C2}" type="presOf" srcId="{E129ABBC-9E9C-4EB4-ADB6-5748697791E5}" destId="{C8B4311E-2F45-426B-8555-4F08BDE112F2}" srcOrd="0" destOrd="0" presId="urn:microsoft.com/office/officeart/2005/8/layout/process4"/>
    <dgm:cxn modelId="{C1342120-1399-4F43-9646-08165E11DB45}" type="presOf" srcId="{5931E4E1-2218-4063-A77D-59217FE2F940}" destId="{C8AA7B9A-6C0B-436E-BD4D-D7A5E2B706E2}" srcOrd="0" destOrd="0" presId="urn:microsoft.com/office/officeart/2005/8/layout/process4"/>
    <dgm:cxn modelId="{425C9420-FEBA-4182-A0C4-87FFEA93AA77}" srcId="{5931E4E1-2218-4063-A77D-59217FE2F940}" destId="{E129ABBC-9E9C-4EB4-ADB6-5748697791E5}" srcOrd="2" destOrd="0" parTransId="{9D6A2DD1-7D2D-4B32-9AEF-7560105D6B4E}" sibTransId="{961512B6-004F-4650-95AE-506F1BF39077}"/>
    <dgm:cxn modelId="{B1EA8727-B2C7-414E-B704-E906892AEB15}" type="presOf" srcId="{1E280022-FFC2-46F5-B536-A40C5F271A9B}" destId="{971A0D95-A3B2-42D2-B250-241DAD6427FE}" srcOrd="0" destOrd="0" presId="urn:microsoft.com/office/officeart/2005/8/layout/process4"/>
    <dgm:cxn modelId="{F300F936-ADDE-489F-82F8-9A284C275CB7}" srcId="{5931E4E1-2218-4063-A77D-59217FE2F940}" destId="{965D4508-6752-44AA-933F-BE9C01890655}" srcOrd="0" destOrd="0" parTransId="{B181FDB2-4E06-454D-85C0-A96215AEFA67}" sibTransId="{03047DDE-1665-4266-A5A3-B6475A90701E}"/>
    <dgm:cxn modelId="{219DF45E-1B70-4619-9CC9-201704734A09}" srcId="{5931E4E1-2218-4063-A77D-59217FE2F940}" destId="{DB047E76-334E-4E26-A1E6-F49227A18949}" srcOrd="3" destOrd="0" parTransId="{4BDCDAC9-55B2-427C-AF85-D160C5AA4D0F}" sibTransId="{DEF60476-988C-4B93-82BE-2011A393B91F}"/>
    <dgm:cxn modelId="{C6467B7E-4413-40E4-89B8-CF6A72FA7645}" type="presOf" srcId="{EBDBF8B5-771B-46C8-A2D6-B0DF574FB9AA}" destId="{A15F285F-CBAA-4D95-94C2-649646C9BE2D}" srcOrd="0" destOrd="0" presId="urn:microsoft.com/office/officeart/2005/8/layout/process4"/>
    <dgm:cxn modelId="{DCFB5A86-6B55-45AE-8AA1-C6CE0A032DE3}" srcId="{5931E4E1-2218-4063-A77D-59217FE2F940}" destId="{EBDBF8B5-771B-46C8-A2D6-B0DF574FB9AA}" srcOrd="1" destOrd="0" parTransId="{21CAAF3C-A5EC-49EF-8956-CA2191DEC4D9}" sibTransId="{30D97B79-FB9C-40B9-8B69-088F83956002}"/>
    <dgm:cxn modelId="{AB0EB793-DAC4-4435-8BF2-1B6E46AA5DFB}" type="presOf" srcId="{DB047E76-334E-4E26-A1E6-F49227A18949}" destId="{E29803D4-114D-4426-8026-F25CF9ED0E80}" srcOrd="0" destOrd="0" presId="urn:microsoft.com/office/officeart/2005/8/layout/process4"/>
    <dgm:cxn modelId="{49AE0099-2488-4B6F-BCF4-067666B7D027}" srcId="{5931E4E1-2218-4063-A77D-59217FE2F940}" destId="{1E280022-FFC2-46F5-B536-A40C5F271A9B}" srcOrd="4" destOrd="0" parTransId="{B0955CBD-FD61-42EF-903C-14CA6DA9DDA4}" sibTransId="{85322107-1EE8-40E1-8D66-B7D58B3741F3}"/>
    <dgm:cxn modelId="{9E0419A3-C17A-4660-902A-9B6A08DDA704}" type="presOf" srcId="{965D4508-6752-44AA-933F-BE9C01890655}" destId="{9293D6F0-C4CF-488A-A043-1843982E38D1}" srcOrd="0" destOrd="0" presId="urn:microsoft.com/office/officeart/2005/8/layout/process4"/>
    <dgm:cxn modelId="{2E7226CF-5286-4153-A5A4-6AD4B34B098A}" type="presParOf" srcId="{C8AA7B9A-6C0B-436E-BD4D-D7A5E2B706E2}" destId="{5004A9C8-A7EA-4F49-A55F-CD4F3C5D9C41}" srcOrd="0" destOrd="0" presId="urn:microsoft.com/office/officeart/2005/8/layout/process4"/>
    <dgm:cxn modelId="{5D0B0C75-1BE3-4472-96B9-030289915DAC}" type="presParOf" srcId="{5004A9C8-A7EA-4F49-A55F-CD4F3C5D9C41}" destId="{971A0D95-A3B2-42D2-B250-241DAD6427FE}" srcOrd="0" destOrd="0" presId="urn:microsoft.com/office/officeart/2005/8/layout/process4"/>
    <dgm:cxn modelId="{B5273751-324F-4DCD-8E11-25A7D44D3317}" type="presParOf" srcId="{C8AA7B9A-6C0B-436E-BD4D-D7A5E2B706E2}" destId="{9402FDCA-E140-402F-96EE-86AACE41095C}" srcOrd="1" destOrd="0" presId="urn:microsoft.com/office/officeart/2005/8/layout/process4"/>
    <dgm:cxn modelId="{79E13DC2-7307-49D4-B4F8-FE8D51931D93}" type="presParOf" srcId="{C8AA7B9A-6C0B-436E-BD4D-D7A5E2B706E2}" destId="{58060A22-5EDD-4543-8642-A472979F14C7}" srcOrd="2" destOrd="0" presId="urn:microsoft.com/office/officeart/2005/8/layout/process4"/>
    <dgm:cxn modelId="{231D3DD7-5A97-42DC-B0A1-35D75DF6C5B6}" type="presParOf" srcId="{58060A22-5EDD-4543-8642-A472979F14C7}" destId="{E29803D4-114D-4426-8026-F25CF9ED0E80}" srcOrd="0" destOrd="0" presId="urn:microsoft.com/office/officeart/2005/8/layout/process4"/>
    <dgm:cxn modelId="{EEB3A2BC-230E-4494-A497-23BA0172406C}" type="presParOf" srcId="{C8AA7B9A-6C0B-436E-BD4D-D7A5E2B706E2}" destId="{15E8E569-7FB8-4D5E-9E74-69D4243D3E4E}" srcOrd="3" destOrd="0" presId="urn:microsoft.com/office/officeart/2005/8/layout/process4"/>
    <dgm:cxn modelId="{E2DC43DE-7B7D-46E6-A305-C0C808271D44}" type="presParOf" srcId="{C8AA7B9A-6C0B-436E-BD4D-D7A5E2B706E2}" destId="{0FEFC288-69DB-4B47-A878-31BFE067FD46}" srcOrd="4" destOrd="0" presId="urn:microsoft.com/office/officeart/2005/8/layout/process4"/>
    <dgm:cxn modelId="{16B7595B-7A41-402D-AD36-83B55A750E9B}" type="presParOf" srcId="{0FEFC288-69DB-4B47-A878-31BFE067FD46}" destId="{C8B4311E-2F45-426B-8555-4F08BDE112F2}" srcOrd="0" destOrd="0" presId="urn:microsoft.com/office/officeart/2005/8/layout/process4"/>
    <dgm:cxn modelId="{F44A3733-DB90-4EFE-9120-00BB5A1898FB}" type="presParOf" srcId="{C8AA7B9A-6C0B-436E-BD4D-D7A5E2B706E2}" destId="{DA32CB62-6B64-440C-AD76-36338B73DA7B}" srcOrd="5" destOrd="0" presId="urn:microsoft.com/office/officeart/2005/8/layout/process4"/>
    <dgm:cxn modelId="{26CE94D1-7135-481B-8B21-DA0C76A7FE46}" type="presParOf" srcId="{C8AA7B9A-6C0B-436E-BD4D-D7A5E2B706E2}" destId="{455F6795-56CC-44EC-82DF-A26B4D407214}" srcOrd="6" destOrd="0" presId="urn:microsoft.com/office/officeart/2005/8/layout/process4"/>
    <dgm:cxn modelId="{F4BC9093-5562-4315-BDEC-F083B66D2358}" type="presParOf" srcId="{455F6795-56CC-44EC-82DF-A26B4D407214}" destId="{A15F285F-CBAA-4D95-94C2-649646C9BE2D}" srcOrd="0" destOrd="0" presId="urn:microsoft.com/office/officeart/2005/8/layout/process4"/>
    <dgm:cxn modelId="{2499403B-5FD9-4E92-8E35-E3B472DE58BA}" type="presParOf" srcId="{C8AA7B9A-6C0B-436E-BD4D-D7A5E2B706E2}" destId="{CB5B8FD5-71F2-4C21-A0F4-FE01B2F8A7A0}" srcOrd="7" destOrd="0" presId="urn:microsoft.com/office/officeart/2005/8/layout/process4"/>
    <dgm:cxn modelId="{61858932-3C04-4E27-A58F-8E5882ADAEA5}" type="presParOf" srcId="{C8AA7B9A-6C0B-436E-BD4D-D7A5E2B706E2}" destId="{E0BC8740-36EB-4E22-A6FB-100C818E865F}" srcOrd="8" destOrd="0" presId="urn:microsoft.com/office/officeart/2005/8/layout/process4"/>
    <dgm:cxn modelId="{69BBED21-A8FA-43E5-96E4-96DCD31E2C8D}" type="presParOf" srcId="{E0BC8740-36EB-4E22-A6FB-100C818E865F}" destId="{9293D6F0-C4CF-488A-A043-1843982E38D1}"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8C3511-C117-426D-AA2A-7207ABA79CD1}" type="doc">
      <dgm:prSet loTypeId="urn:microsoft.com/office/officeart/2008/layout/LinedList" loCatId="list" qsTypeId="urn:microsoft.com/office/officeart/2005/8/quickstyle/simple2" qsCatId="simple" csTypeId="urn:microsoft.com/office/officeart/2005/8/colors/colorful2" csCatId="colorful"/>
      <dgm:spPr/>
      <dgm:t>
        <a:bodyPr/>
        <a:lstStyle/>
        <a:p>
          <a:endParaRPr lang="en-US"/>
        </a:p>
      </dgm:t>
    </dgm:pt>
    <dgm:pt modelId="{A4E2D9AE-2B56-4523-85B6-8495EA1BE133}">
      <dgm:prSet/>
      <dgm:spPr/>
      <dgm:t>
        <a:bodyPr/>
        <a:lstStyle/>
        <a:p>
          <a:r>
            <a:rPr lang="en-US"/>
            <a:t>Bribe your colleagues or otherwise seek to establish a quid pro quo</a:t>
          </a:r>
        </a:p>
      </dgm:t>
    </dgm:pt>
    <dgm:pt modelId="{31217A42-728D-4B8D-98B8-2961441FB3FE}" type="parTrans" cxnId="{FF2BC05B-067D-4E31-9BEE-36E31E69B75E}">
      <dgm:prSet/>
      <dgm:spPr/>
      <dgm:t>
        <a:bodyPr/>
        <a:lstStyle/>
        <a:p>
          <a:endParaRPr lang="en-US"/>
        </a:p>
      </dgm:t>
    </dgm:pt>
    <dgm:pt modelId="{8BC95704-0A66-408B-A55A-D77CB2A4965E}" type="sibTrans" cxnId="{FF2BC05B-067D-4E31-9BEE-36E31E69B75E}">
      <dgm:prSet/>
      <dgm:spPr/>
      <dgm:t>
        <a:bodyPr/>
        <a:lstStyle/>
        <a:p>
          <a:endParaRPr lang="en-US"/>
        </a:p>
      </dgm:t>
    </dgm:pt>
    <dgm:pt modelId="{74913C02-4A35-4599-A4A0-61A930F708F9}">
      <dgm:prSet/>
      <dgm:spPr/>
      <dgm:t>
        <a:bodyPr/>
        <a:lstStyle/>
        <a:p>
          <a:r>
            <a:rPr lang="en-US"/>
            <a:t>Threaten to withhold support for them in the future</a:t>
          </a:r>
        </a:p>
      </dgm:t>
    </dgm:pt>
    <dgm:pt modelId="{1D0528BF-D93A-4276-BBC1-CEAC71B73C2C}" type="parTrans" cxnId="{078D2BD4-799B-4636-A6AA-43EF8CB25609}">
      <dgm:prSet/>
      <dgm:spPr/>
      <dgm:t>
        <a:bodyPr/>
        <a:lstStyle/>
        <a:p>
          <a:endParaRPr lang="en-US"/>
        </a:p>
      </dgm:t>
    </dgm:pt>
    <dgm:pt modelId="{CF90DA2B-2007-49D4-9EFB-E2CB6AB2E7E4}" type="sibTrans" cxnId="{078D2BD4-799B-4636-A6AA-43EF8CB25609}">
      <dgm:prSet/>
      <dgm:spPr/>
      <dgm:t>
        <a:bodyPr/>
        <a:lstStyle/>
        <a:p>
          <a:endParaRPr lang="en-US"/>
        </a:p>
      </dgm:t>
    </dgm:pt>
    <dgm:pt modelId="{1D05D296-CF2C-49A3-AFEA-A8DAB5148CC4}">
      <dgm:prSet/>
      <dgm:spPr/>
      <dgm:t>
        <a:bodyPr/>
        <a:lstStyle/>
        <a:p>
          <a:r>
            <a:rPr lang="en-US"/>
            <a:t>Badger, bully, and/or manipulate them</a:t>
          </a:r>
        </a:p>
      </dgm:t>
    </dgm:pt>
    <dgm:pt modelId="{AA655533-4F59-4949-8F30-EC695BB22AE3}" type="parTrans" cxnId="{8A1B5284-C909-4AD4-8F77-3AE123950779}">
      <dgm:prSet/>
      <dgm:spPr/>
      <dgm:t>
        <a:bodyPr/>
        <a:lstStyle/>
        <a:p>
          <a:endParaRPr lang="en-US"/>
        </a:p>
      </dgm:t>
    </dgm:pt>
    <dgm:pt modelId="{53A744D9-601D-46F9-86EB-975FA7CD133B}" type="sibTrans" cxnId="{8A1B5284-C909-4AD4-8F77-3AE123950779}">
      <dgm:prSet/>
      <dgm:spPr/>
      <dgm:t>
        <a:bodyPr/>
        <a:lstStyle/>
        <a:p>
          <a:endParaRPr lang="en-US"/>
        </a:p>
      </dgm:t>
    </dgm:pt>
    <dgm:pt modelId="{26A693DA-DD6A-49F1-AAF7-8492F3403EF2}">
      <dgm:prSet/>
      <dgm:spPr/>
      <dgm:t>
        <a:bodyPr/>
        <a:lstStyle/>
        <a:p>
          <a:r>
            <a:rPr lang="en-US"/>
            <a:t>Charm and flatter or otherwise seek to ingratiate yourself with them</a:t>
          </a:r>
        </a:p>
      </dgm:t>
    </dgm:pt>
    <dgm:pt modelId="{12B77C55-43EB-4F1C-85FA-153B71DD431B}" type="parTrans" cxnId="{4273BFF5-30AC-4775-BAEB-FA6F8172E7D1}">
      <dgm:prSet/>
      <dgm:spPr/>
      <dgm:t>
        <a:bodyPr/>
        <a:lstStyle/>
        <a:p>
          <a:endParaRPr lang="en-US"/>
        </a:p>
      </dgm:t>
    </dgm:pt>
    <dgm:pt modelId="{AF88E49C-A7AA-4F23-BCC3-027695BDBF52}" type="sibTrans" cxnId="{4273BFF5-30AC-4775-BAEB-FA6F8172E7D1}">
      <dgm:prSet/>
      <dgm:spPr/>
      <dgm:t>
        <a:bodyPr/>
        <a:lstStyle/>
        <a:p>
          <a:endParaRPr lang="en-US"/>
        </a:p>
      </dgm:t>
    </dgm:pt>
    <dgm:pt modelId="{A19239EF-CF9B-46A4-AD89-362AC919DABD}">
      <dgm:prSet/>
      <dgm:spPr/>
      <dgm:t>
        <a:bodyPr/>
        <a:lstStyle/>
        <a:p>
          <a:r>
            <a:rPr lang="en-US"/>
            <a:t>Point fingers, blame, complain, or otherwise undermine them</a:t>
          </a:r>
        </a:p>
      </dgm:t>
    </dgm:pt>
    <dgm:pt modelId="{CD061F2D-1E72-4EDA-B1EB-121F74C35124}" type="parTrans" cxnId="{EBF1CE3C-39B6-4AE3-A38F-F61B1FBB283F}">
      <dgm:prSet/>
      <dgm:spPr/>
      <dgm:t>
        <a:bodyPr/>
        <a:lstStyle/>
        <a:p>
          <a:endParaRPr lang="en-US"/>
        </a:p>
      </dgm:t>
    </dgm:pt>
    <dgm:pt modelId="{1E57DEFB-1193-4F1A-8C1B-86316F4E578C}" type="sibTrans" cxnId="{EBF1CE3C-39B6-4AE3-A38F-F61B1FBB283F}">
      <dgm:prSet/>
      <dgm:spPr/>
      <dgm:t>
        <a:bodyPr/>
        <a:lstStyle/>
        <a:p>
          <a:endParaRPr lang="en-US"/>
        </a:p>
      </dgm:t>
    </dgm:pt>
    <dgm:pt modelId="{EE28100A-D020-4270-83FA-120FDD6E59FA}">
      <dgm:prSet/>
      <dgm:spPr/>
      <dgm:t>
        <a:bodyPr/>
        <a:lstStyle/>
        <a:p>
          <a:r>
            <a:rPr lang="en-US"/>
            <a:t>Go over their heads</a:t>
          </a:r>
        </a:p>
      </dgm:t>
    </dgm:pt>
    <dgm:pt modelId="{B65B6B66-9325-4A5E-BA93-BB761A7C5D01}" type="parTrans" cxnId="{6AEE37F0-074C-4112-824C-68EAC2A21B0A}">
      <dgm:prSet/>
      <dgm:spPr/>
      <dgm:t>
        <a:bodyPr/>
        <a:lstStyle/>
        <a:p>
          <a:endParaRPr lang="en-US"/>
        </a:p>
      </dgm:t>
    </dgm:pt>
    <dgm:pt modelId="{BD04CA34-7F89-49F8-BD32-9F43AAD95DDB}" type="sibTrans" cxnId="{6AEE37F0-074C-4112-824C-68EAC2A21B0A}">
      <dgm:prSet/>
      <dgm:spPr/>
      <dgm:t>
        <a:bodyPr/>
        <a:lstStyle/>
        <a:p>
          <a:endParaRPr lang="en-US"/>
        </a:p>
      </dgm:t>
    </dgm:pt>
    <dgm:pt modelId="{B9314A52-640A-44DE-94E0-573FD8F3E01F}" type="pres">
      <dgm:prSet presAssocID="{B98C3511-C117-426D-AA2A-7207ABA79CD1}" presName="vert0" presStyleCnt="0">
        <dgm:presLayoutVars>
          <dgm:dir/>
          <dgm:animOne val="branch"/>
          <dgm:animLvl val="lvl"/>
        </dgm:presLayoutVars>
      </dgm:prSet>
      <dgm:spPr/>
    </dgm:pt>
    <dgm:pt modelId="{B655265E-2558-4F94-9320-477B5007DA4B}" type="pres">
      <dgm:prSet presAssocID="{A4E2D9AE-2B56-4523-85B6-8495EA1BE133}" presName="thickLine" presStyleLbl="alignNode1" presStyleIdx="0" presStyleCnt="6"/>
      <dgm:spPr/>
    </dgm:pt>
    <dgm:pt modelId="{E23229A5-B79E-4595-B2EF-873120E8746E}" type="pres">
      <dgm:prSet presAssocID="{A4E2D9AE-2B56-4523-85B6-8495EA1BE133}" presName="horz1" presStyleCnt="0"/>
      <dgm:spPr/>
    </dgm:pt>
    <dgm:pt modelId="{1B24E558-06F4-40C4-B717-80B74C32B811}" type="pres">
      <dgm:prSet presAssocID="{A4E2D9AE-2B56-4523-85B6-8495EA1BE133}" presName="tx1" presStyleLbl="revTx" presStyleIdx="0" presStyleCnt="6"/>
      <dgm:spPr/>
    </dgm:pt>
    <dgm:pt modelId="{F197072C-5A43-4E19-8D5B-C926BA654D8D}" type="pres">
      <dgm:prSet presAssocID="{A4E2D9AE-2B56-4523-85B6-8495EA1BE133}" presName="vert1" presStyleCnt="0"/>
      <dgm:spPr/>
    </dgm:pt>
    <dgm:pt modelId="{679D9811-E81E-4AE7-B0C1-FBF116342E85}" type="pres">
      <dgm:prSet presAssocID="{74913C02-4A35-4599-A4A0-61A930F708F9}" presName="thickLine" presStyleLbl="alignNode1" presStyleIdx="1" presStyleCnt="6"/>
      <dgm:spPr/>
    </dgm:pt>
    <dgm:pt modelId="{07B29DE3-FD05-413A-91CA-5E2E6F310CFE}" type="pres">
      <dgm:prSet presAssocID="{74913C02-4A35-4599-A4A0-61A930F708F9}" presName="horz1" presStyleCnt="0"/>
      <dgm:spPr/>
    </dgm:pt>
    <dgm:pt modelId="{6306A4AC-002B-4FC9-99F1-D7380A869543}" type="pres">
      <dgm:prSet presAssocID="{74913C02-4A35-4599-A4A0-61A930F708F9}" presName="tx1" presStyleLbl="revTx" presStyleIdx="1" presStyleCnt="6"/>
      <dgm:spPr/>
    </dgm:pt>
    <dgm:pt modelId="{F76E9F25-0CC9-4264-8DA8-BD80CA0E846E}" type="pres">
      <dgm:prSet presAssocID="{74913C02-4A35-4599-A4A0-61A930F708F9}" presName="vert1" presStyleCnt="0"/>
      <dgm:spPr/>
    </dgm:pt>
    <dgm:pt modelId="{2E17A77C-326F-4164-ABE8-CB597DE9B2B5}" type="pres">
      <dgm:prSet presAssocID="{1D05D296-CF2C-49A3-AFEA-A8DAB5148CC4}" presName="thickLine" presStyleLbl="alignNode1" presStyleIdx="2" presStyleCnt="6"/>
      <dgm:spPr/>
    </dgm:pt>
    <dgm:pt modelId="{F2861B4D-7F6C-4D00-8681-8B2C82858150}" type="pres">
      <dgm:prSet presAssocID="{1D05D296-CF2C-49A3-AFEA-A8DAB5148CC4}" presName="horz1" presStyleCnt="0"/>
      <dgm:spPr/>
    </dgm:pt>
    <dgm:pt modelId="{B4417278-2861-4FE9-820A-3419EA82F9B9}" type="pres">
      <dgm:prSet presAssocID="{1D05D296-CF2C-49A3-AFEA-A8DAB5148CC4}" presName="tx1" presStyleLbl="revTx" presStyleIdx="2" presStyleCnt="6"/>
      <dgm:spPr/>
    </dgm:pt>
    <dgm:pt modelId="{E78D5120-01DB-4086-8B1D-1C664CB6AA0C}" type="pres">
      <dgm:prSet presAssocID="{1D05D296-CF2C-49A3-AFEA-A8DAB5148CC4}" presName="vert1" presStyleCnt="0"/>
      <dgm:spPr/>
    </dgm:pt>
    <dgm:pt modelId="{5B715662-8C9A-480C-B604-6B893D0DD336}" type="pres">
      <dgm:prSet presAssocID="{26A693DA-DD6A-49F1-AAF7-8492F3403EF2}" presName="thickLine" presStyleLbl="alignNode1" presStyleIdx="3" presStyleCnt="6"/>
      <dgm:spPr/>
    </dgm:pt>
    <dgm:pt modelId="{50E0A6C2-01C4-407E-9BC3-925AA70618CF}" type="pres">
      <dgm:prSet presAssocID="{26A693DA-DD6A-49F1-AAF7-8492F3403EF2}" presName="horz1" presStyleCnt="0"/>
      <dgm:spPr/>
    </dgm:pt>
    <dgm:pt modelId="{7A9DEFAC-1DCD-40FA-9C22-DA4D118AD5DC}" type="pres">
      <dgm:prSet presAssocID="{26A693DA-DD6A-49F1-AAF7-8492F3403EF2}" presName="tx1" presStyleLbl="revTx" presStyleIdx="3" presStyleCnt="6"/>
      <dgm:spPr/>
    </dgm:pt>
    <dgm:pt modelId="{35625B0F-EF23-4E3A-8420-9545FDE68CAA}" type="pres">
      <dgm:prSet presAssocID="{26A693DA-DD6A-49F1-AAF7-8492F3403EF2}" presName="vert1" presStyleCnt="0"/>
      <dgm:spPr/>
    </dgm:pt>
    <dgm:pt modelId="{0D4F490D-4D75-4D5F-95D4-9B7FD61FC768}" type="pres">
      <dgm:prSet presAssocID="{A19239EF-CF9B-46A4-AD89-362AC919DABD}" presName="thickLine" presStyleLbl="alignNode1" presStyleIdx="4" presStyleCnt="6"/>
      <dgm:spPr/>
    </dgm:pt>
    <dgm:pt modelId="{DF780214-3376-4CE9-9D68-87CFE6B1F833}" type="pres">
      <dgm:prSet presAssocID="{A19239EF-CF9B-46A4-AD89-362AC919DABD}" presName="horz1" presStyleCnt="0"/>
      <dgm:spPr/>
    </dgm:pt>
    <dgm:pt modelId="{A2BE630D-0B6C-41C1-9324-19EA21218A29}" type="pres">
      <dgm:prSet presAssocID="{A19239EF-CF9B-46A4-AD89-362AC919DABD}" presName="tx1" presStyleLbl="revTx" presStyleIdx="4" presStyleCnt="6"/>
      <dgm:spPr/>
    </dgm:pt>
    <dgm:pt modelId="{A9255716-553F-4CB9-8830-FE189CBC65D2}" type="pres">
      <dgm:prSet presAssocID="{A19239EF-CF9B-46A4-AD89-362AC919DABD}" presName="vert1" presStyleCnt="0"/>
      <dgm:spPr/>
    </dgm:pt>
    <dgm:pt modelId="{7D26FD99-D374-4D05-B607-E004FC82FF66}" type="pres">
      <dgm:prSet presAssocID="{EE28100A-D020-4270-83FA-120FDD6E59FA}" presName="thickLine" presStyleLbl="alignNode1" presStyleIdx="5" presStyleCnt="6"/>
      <dgm:spPr/>
    </dgm:pt>
    <dgm:pt modelId="{B1BD8FC7-79DD-4CB0-9ED7-32F193A437F2}" type="pres">
      <dgm:prSet presAssocID="{EE28100A-D020-4270-83FA-120FDD6E59FA}" presName="horz1" presStyleCnt="0"/>
      <dgm:spPr/>
    </dgm:pt>
    <dgm:pt modelId="{EC0371FA-8A68-4D58-A702-78863ADB6C88}" type="pres">
      <dgm:prSet presAssocID="{EE28100A-D020-4270-83FA-120FDD6E59FA}" presName="tx1" presStyleLbl="revTx" presStyleIdx="5" presStyleCnt="6"/>
      <dgm:spPr/>
    </dgm:pt>
    <dgm:pt modelId="{41B13C44-8AE6-4334-9755-EDBA10D0B61F}" type="pres">
      <dgm:prSet presAssocID="{EE28100A-D020-4270-83FA-120FDD6E59FA}" presName="vert1" presStyleCnt="0"/>
      <dgm:spPr/>
    </dgm:pt>
  </dgm:ptLst>
  <dgm:cxnLst>
    <dgm:cxn modelId="{C8DA090A-6C17-4BF0-8413-C32A91F45DE4}" type="presOf" srcId="{74913C02-4A35-4599-A4A0-61A930F708F9}" destId="{6306A4AC-002B-4FC9-99F1-D7380A869543}" srcOrd="0" destOrd="0" presId="urn:microsoft.com/office/officeart/2008/layout/LinedList"/>
    <dgm:cxn modelId="{EBF1CE3C-39B6-4AE3-A38F-F61B1FBB283F}" srcId="{B98C3511-C117-426D-AA2A-7207ABA79CD1}" destId="{A19239EF-CF9B-46A4-AD89-362AC919DABD}" srcOrd="4" destOrd="0" parTransId="{CD061F2D-1E72-4EDA-B1EB-121F74C35124}" sibTransId="{1E57DEFB-1193-4F1A-8C1B-86316F4E578C}"/>
    <dgm:cxn modelId="{FF2BC05B-067D-4E31-9BEE-36E31E69B75E}" srcId="{B98C3511-C117-426D-AA2A-7207ABA79CD1}" destId="{A4E2D9AE-2B56-4523-85B6-8495EA1BE133}" srcOrd="0" destOrd="0" parTransId="{31217A42-728D-4B8D-98B8-2961441FB3FE}" sibTransId="{8BC95704-0A66-408B-A55A-D77CB2A4965E}"/>
    <dgm:cxn modelId="{D434B546-88A2-4D15-904C-A379CCC3C840}" type="presOf" srcId="{B98C3511-C117-426D-AA2A-7207ABA79CD1}" destId="{B9314A52-640A-44DE-94E0-573FD8F3E01F}" srcOrd="0" destOrd="0" presId="urn:microsoft.com/office/officeart/2008/layout/LinedList"/>
    <dgm:cxn modelId="{7F8CF37E-7C3C-44E3-997D-217B01030D73}" type="presOf" srcId="{A19239EF-CF9B-46A4-AD89-362AC919DABD}" destId="{A2BE630D-0B6C-41C1-9324-19EA21218A29}" srcOrd="0" destOrd="0" presId="urn:microsoft.com/office/officeart/2008/layout/LinedList"/>
    <dgm:cxn modelId="{8A1B5284-C909-4AD4-8F77-3AE123950779}" srcId="{B98C3511-C117-426D-AA2A-7207ABA79CD1}" destId="{1D05D296-CF2C-49A3-AFEA-A8DAB5148CC4}" srcOrd="2" destOrd="0" parTransId="{AA655533-4F59-4949-8F30-EC695BB22AE3}" sibTransId="{53A744D9-601D-46F9-86EB-975FA7CD133B}"/>
    <dgm:cxn modelId="{5106B4B2-EFC8-410A-9F27-E108AFE4D6AA}" type="presOf" srcId="{26A693DA-DD6A-49F1-AAF7-8492F3403EF2}" destId="{7A9DEFAC-1DCD-40FA-9C22-DA4D118AD5DC}" srcOrd="0" destOrd="0" presId="urn:microsoft.com/office/officeart/2008/layout/LinedList"/>
    <dgm:cxn modelId="{D3C1BCD2-6D85-4E0F-AFC5-1A573088496F}" type="presOf" srcId="{A4E2D9AE-2B56-4523-85B6-8495EA1BE133}" destId="{1B24E558-06F4-40C4-B717-80B74C32B811}" srcOrd="0" destOrd="0" presId="urn:microsoft.com/office/officeart/2008/layout/LinedList"/>
    <dgm:cxn modelId="{078D2BD4-799B-4636-A6AA-43EF8CB25609}" srcId="{B98C3511-C117-426D-AA2A-7207ABA79CD1}" destId="{74913C02-4A35-4599-A4A0-61A930F708F9}" srcOrd="1" destOrd="0" parTransId="{1D0528BF-D93A-4276-BBC1-CEAC71B73C2C}" sibTransId="{CF90DA2B-2007-49D4-9EFB-E2CB6AB2E7E4}"/>
    <dgm:cxn modelId="{6AEE37F0-074C-4112-824C-68EAC2A21B0A}" srcId="{B98C3511-C117-426D-AA2A-7207ABA79CD1}" destId="{EE28100A-D020-4270-83FA-120FDD6E59FA}" srcOrd="5" destOrd="0" parTransId="{B65B6B66-9325-4A5E-BA93-BB761A7C5D01}" sibTransId="{BD04CA34-7F89-49F8-BD32-9F43AAD95DDB}"/>
    <dgm:cxn modelId="{DFF0D4F4-54B7-4E24-92C4-DB835A81FA11}" type="presOf" srcId="{EE28100A-D020-4270-83FA-120FDD6E59FA}" destId="{EC0371FA-8A68-4D58-A702-78863ADB6C88}" srcOrd="0" destOrd="0" presId="urn:microsoft.com/office/officeart/2008/layout/LinedList"/>
    <dgm:cxn modelId="{4273BFF5-30AC-4775-BAEB-FA6F8172E7D1}" srcId="{B98C3511-C117-426D-AA2A-7207ABA79CD1}" destId="{26A693DA-DD6A-49F1-AAF7-8492F3403EF2}" srcOrd="3" destOrd="0" parTransId="{12B77C55-43EB-4F1C-85FA-153B71DD431B}" sibTransId="{AF88E49C-A7AA-4F23-BCC3-027695BDBF52}"/>
    <dgm:cxn modelId="{A21E69FB-6320-4015-B956-9744AE91C1BF}" type="presOf" srcId="{1D05D296-CF2C-49A3-AFEA-A8DAB5148CC4}" destId="{B4417278-2861-4FE9-820A-3419EA82F9B9}" srcOrd="0" destOrd="0" presId="urn:microsoft.com/office/officeart/2008/layout/LinedList"/>
    <dgm:cxn modelId="{2B6D4B6E-5B37-47F1-886F-736742E87BE0}" type="presParOf" srcId="{B9314A52-640A-44DE-94E0-573FD8F3E01F}" destId="{B655265E-2558-4F94-9320-477B5007DA4B}" srcOrd="0" destOrd="0" presId="urn:microsoft.com/office/officeart/2008/layout/LinedList"/>
    <dgm:cxn modelId="{4DE92263-C36F-40A1-9FEF-8DBF1B439A68}" type="presParOf" srcId="{B9314A52-640A-44DE-94E0-573FD8F3E01F}" destId="{E23229A5-B79E-4595-B2EF-873120E8746E}" srcOrd="1" destOrd="0" presId="urn:microsoft.com/office/officeart/2008/layout/LinedList"/>
    <dgm:cxn modelId="{A5095E46-D27D-4E16-8BAB-F6CDBCBFB9D9}" type="presParOf" srcId="{E23229A5-B79E-4595-B2EF-873120E8746E}" destId="{1B24E558-06F4-40C4-B717-80B74C32B811}" srcOrd="0" destOrd="0" presId="urn:microsoft.com/office/officeart/2008/layout/LinedList"/>
    <dgm:cxn modelId="{BCD9C123-96B7-4A2B-8207-677106F8DEFF}" type="presParOf" srcId="{E23229A5-B79E-4595-B2EF-873120E8746E}" destId="{F197072C-5A43-4E19-8D5B-C926BA654D8D}" srcOrd="1" destOrd="0" presId="urn:microsoft.com/office/officeart/2008/layout/LinedList"/>
    <dgm:cxn modelId="{8139E84E-B577-48AA-91A8-9A30D3BF7103}" type="presParOf" srcId="{B9314A52-640A-44DE-94E0-573FD8F3E01F}" destId="{679D9811-E81E-4AE7-B0C1-FBF116342E85}" srcOrd="2" destOrd="0" presId="urn:microsoft.com/office/officeart/2008/layout/LinedList"/>
    <dgm:cxn modelId="{AC3D5DF7-5118-4AE9-B4F3-A6AF1DB63657}" type="presParOf" srcId="{B9314A52-640A-44DE-94E0-573FD8F3E01F}" destId="{07B29DE3-FD05-413A-91CA-5E2E6F310CFE}" srcOrd="3" destOrd="0" presId="urn:microsoft.com/office/officeart/2008/layout/LinedList"/>
    <dgm:cxn modelId="{A83042FD-9F88-4A22-969A-B543053B82CD}" type="presParOf" srcId="{07B29DE3-FD05-413A-91CA-5E2E6F310CFE}" destId="{6306A4AC-002B-4FC9-99F1-D7380A869543}" srcOrd="0" destOrd="0" presId="urn:microsoft.com/office/officeart/2008/layout/LinedList"/>
    <dgm:cxn modelId="{5398FC7F-F774-4974-866A-C2AF677F7E79}" type="presParOf" srcId="{07B29DE3-FD05-413A-91CA-5E2E6F310CFE}" destId="{F76E9F25-0CC9-4264-8DA8-BD80CA0E846E}" srcOrd="1" destOrd="0" presId="urn:microsoft.com/office/officeart/2008/layout/LinedList"/>
    <dgm:cxn modelId="{EAE1623D-1F1E-41B5-8FA3-CD3561A870E2}" type="presParOf" srcId="{B9314A52-640A-44DE-94E0-573FD8F3E01F}" destId="{2E17A77C-326F-4164-ABE8-CB597DE9B2B5}" srcOrd="4" destOrd="0" presId="urn:microsoft.com/office/officeart/2008/layout/LinedList"/>
    <dgm:cxn modelId="{B01CF342-1459-45A2-99FD-03B35A5835D4}" type="presParOf" srcId="{B9314A52-640A-44DE-94E0-573FD8F3E01F}" destId="{F2861B4D-7F6C-4D00-8681-8B2C82858150}" srcOrd="5" destOrd="0" presId="urn:microsoft.com/office/officeart/2008/layout/LinedList"/>
    <dgm:cxn modelId="{602375DC-EECC-42FB-9A1C-10EF2EECEF4C}" type="presParOf" srcId="{F2861B4D-7F6C-4D00-8681-8B2C82858150}" destId="{B4417278-2861-4FE9-820A-3419EA82F9B9}" srcOrd="0" destOrd="0" presId="urn:microsoft.com/office/officeart/2008/layout/LinedList"/>
    <dgm:cxn modelId="{A8D45BF5-84A8-4D01-8257-C783C9D7CAD6}" type="presParOf" srcId="{F2861B4D-7F6C-4D00-8681-8B2C82858150}" destId="{E78D5120-01DB-4086-8B1D-1C664CB6AA0C}" srcOrd="1" destOrd="0" presId="urn:microsoft.com/office/officeart/2008/layout/LinedList"/>
    <dgm:cxn modelId="{E33C5FE7-4AC5-4B63-8EC3-3167BA5FA6E4}" type="presParOf" srcId="{B9314A52-640A-44DE-94E0-573FD8F3E01F}" destId="{5B715662-8C9A-480C-B604-6B893D0DD336}" srcOrd="6" destOrd="0" presId="urn:microsoft.com/office/officeart/2008/layout/LinedList"/>
    <dgm:cxn modelId="{26408C4E-FB3B-4FD6-A7DB-311AC4F093F5}" type="presParOf" srcId="{B9314A52-640A-44DE-94E0-573FD8F3E01F}" destId="{50E0A6C2-01C4-407E-9BC3-925AA70618CF}" srcOrd="7" destOrd="0" presId="urn:microsoft.com/office/officeart/2008/layout/LinedList"/>
    <dgm:cxn modelId="{FDFF5F9D-B13B-44C3-87D0-CE6B018A8360}" type="presParOf" srcId="{50E0A6C2-01C4-407E-9BC3-925AA70618CF}" destId="{7A9DEFAC-1DCD-40FA-9C22-DA4D118AD5DC}" srcOrd="0" destOrd="0" presId="urn:microsoft.com/office/officeart/2008/layout/LinedList"/>
    <dgm:cxn modelId="{39369F06-C9C1-4222-8E16-A5061B130D05}" type="presParOf" srcId="{50E0A6C2-01C4-407E-9BC3-925AA70618CF}" destId="{35625B0F-EF23-4E3A-8420-9545FDE68CAA}" srcOrd="1" destOrd="0" presId="urn:microsoft.com/office/officeart/2008/layout/LinedList"/>
    <dgm:cxn modelId="{0C3DE42E-4A75-43F6-A66C-D86AB404AD98}" type="presParOf" srcId="{B9314A52-640A-44DE-94E0-573FD8F3E01F}" destId="{0D4F490D-4D75-4D5F-95D4-9B7FD61FC768}" srcOrd="8" destOrd="0" presId="urn:microsoft.com/office/officeart/2008/layout/LinedList"/>
    <dgm:cxn modelId="{7E11CE81-0804-4F4D-AFB8-12BA0A6C2EFF}" type="presParOf" srcId="{B9314A52-640A-44DE-94E0-573FD8F3E01F}" destId="{DF780214-3376-4CE9-9D68-87CFE6B1F833}" srcOrd="9" destOrd="0" presId="urn:microsoft.com/office/officeart/2008/layout/LinedList"/>
    <dgm:cxn modelId="{33A1D461-9A06-4C1D-853A-417E34B4B3C0}" type="presParOf" srcId="{DF780214-3376-4CE9-9D68-87CFE6B1F833}" destId="{A2BE630D-0B6C-41C1-9324-19EA21218A29}" srcOrd="0" destOrd="0" presId="urn:microsoft.com/office/officeart/2008/layout/LinedList"/>
    <dgm:cxn modelId="{685C895E-1C8C-4962-B0EB-8133F76C7729}" type="presParOf" srcId="{DF780214-3376-4CE9-9D68-87CFE6B1F833}" destId="{A9255716-553F-4CB9-8830-FE189CBC65D2}" srcOrd="1" destOrd="0" presId="urn:microsoft.com/office/officeart/2008/layout/LinedList"/>
    <dgm:cxn modelId="{E00791B2-7F7F-4094-AA80-A5831E421158}" type="presParOf" srcId="{B9314A52-640A-44DE-94E0-573FD8F3E01F}" destId="{7D26FD99-D374-4D05-B607-E004FC82FF66}" srcOrd="10" destOrd="0" presId="urn:microsoft.com/office/officeart/2008/layout/LinedList"/>
    <dgm:cxn modelId="{3B93FE34-6242-4C0E-B9B6-BB797EE8D0F8}" type="presParOf" srcId="{B9314A52-640A-44DE-94E0-573FD8F3E01F}" destId="{B1BD8FC7-79DD-4CB0-9ED7-32F193A437F2}" srcOrd="11" destOrd="0" presId="urn:microsoft.com/office/officeart/2008/layout/LinedList"/>
    <dgm:cxn modelId="{75B4AB17-50D1-4CBA-9051-C6285C57598F}" type="presParOf" srcId="{B1BD8FC7-79DD-4CB0-9ED7-32F193A437F2}" destId="{EC0371FA-8A68-4D58-A702-78863ADB6C88}" srcOrd="0" destOrd="0" presId="urn:microsoft.com/office/officeart/2008/layout/LinedList"/>
    <dgm:cxn modelId="{299FA4E0-2536-41E9-8C9E-AC456331E302}" type="presParOf" srcId="{B1BD8FC7-79DD-4CB0-9ED7-32F193A437F2}" destId="{41B13C44-8AE6-4334-9755-EDBA10D0B61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71BE6F-70A1-48BB-B308-D85E755D44D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260E436-D1AE-4903-ADAF-02B662D6B3FB}">
      <dgm:prSet/>
      <dgm:spPr/>
      <dgm:t>
        <a:bodyPr/>
        <a:lstStyle/>
        <a:p>
          <a:pPr>
            <a:lnSpc>
              <a:spcPct val="100000"/>
            </a:lnSpc>
          </a:pPr>
          <a:r>
            <a:rPr lang="en-US"/>
            <a:t>Give every ask its due diligence.</a:t>
          </a:r>
        </a:p>
      </dgm:t>
    </dgm:pt>
    <dgm:pt modelId="{157C2F54-5353-473D-966B-0AC205E9E2DE}" type="parTrans" cxnId="{3BF93069-DCD8-4F58-992B-5CEF4107254E}">
      <dgm:prSet/>
      <dgm:spPr/>
      <dgm:t>
        <a:bodyPr/>
        <a:lstStyle/>
        <a:p>
          <a:endParaRPr lang="en-US"/>
        </a:p>
      </dgm:t>
    </dgm:pt>
    <dgm:pt modelId="{A579C099-6F9F-4A20-AA5D-E990A42CB958}" type="sibTrans" cxnId="{3BF93069-DCD8-4F58-992B-5CEF4107254E}">
      <dgm:prSet/>
      <dgm:spPr/>
      <dgm:t>
        <a:bodyPr/>
        <a:lstStyle/>
        <a:p>
          <a:endParaRPr lang="en-US"/>
        </a:p>
      </dgm:t>
    </dgm:pt>
    <dgm:pt modelId="{3DA15B42-446B-4466-BDF1-DCD4C5A47056}">
      <dgm:prSet/>
      <dgm:spPr/>
      <dgm:t>
        <a:bodyPr/>
        <a:lstStyle/>
        <a:p>
          <a:pPr>
            <a:lnSpc>
              <a:spcPct val="100000"/>
            </a:lnSpc>
          </a:pPr>
          <a:r>
            <a:rPr lang="en-US"/>
            <a:t>Tune in to every ask with an intake memo. </a:t>
          </a:r>
        </a:p>
      </dgm:t>
    </dgm:pt>
    <dgm:pt modelId="{8831E0B8-5250-498A-9055-F19917AD5391}" type="parTrans" cxnId="{0CE51A30-74FF-4FCF-B449-4171F2F3D7E9}">
      <dgm:prSet/>
      <dgm:spPr/>
      <dgm:t>
        <a:bodyPr/>
        <a:lstStyle/>
        <a:p>
          <a:endParaRPr lang="en-US"/>
        </a:p>
      </dgm:t>
    </dgm:pt>
    <dgm:pt modelId="{E8306582-195E-4E09-BEA8-E802C2D876BF}" type="sibTrans" cxnId="{0CE51A30-74FF-4FCF-B449-4171F2F3D7E9}">
      <dgm:prSet/>
      <dgm:spPr/>
      <dgm:t>
        <a:bodyPr/>
        <a:lstStyle/>
        <a:p>
          <a:endParaRPr lang="en-US"/>
        </a:p>
      </dgm:t>
    </dgm:pt>
    <dgm:pt modelId="{E3D364E8-B00A-4D1E-91F6-AA299B663297}">
      <dgm:prSet/>
      <dgm:spPr/>
      <dgm:t>
        <a:bodyPr/>
        <a:lstStyle/>
        <a:p>
          <a:pPr>
            <a:lnSpc>
              <a:spcPct val="100000"/>
            </a:lnSpc>
          </a:pPr>
          <a:r>
            <a:rPr lang="en-US"/>
            <a:t>Ask good questions and build a proposal from the inside out. </a:t>
          </a:r>
        </a:p>
      </dgm:t>
    </dgm:pt>
    <dgm:pt modelId="{3F7E01ED-2680-405E-BCBE-15E318528968}" type="parTrans" cxnId="{533A883D-6D4C-44A7-9552-6E4483F490DB}">
      <dgm:prSet/>
      <dgm:spPr/>
      <dgm:t>
        <a:bodyPr/>
        <a:lstStyle/>
        <a:p>
          <a:endParaRPr lang="en-US"/>
        </a:p>
      </dgm:t>
    </dgm:pt>
    <dgm:pt modelId="{EA470750-5956-4506-9095-27A21432F7C3}" type="sibTrans" cxnId="{533A883D-6D4C-44A7-9552-6E4483F490DB}">
      <dgm:prSet/>
      <dgm:spPr/>
      <dgm:t>
        <a:bodyPr/>
        <a:lstStyle/>
        <a:p>
          <a:endParaRPr lang="en-US"/>
        </a:p>
      </dgm:t>
    </dgm:pt>
    <dgm:pt modelId="{36C4288B-E51A-48A8-AFE0-85362649F940}">
      <dgm:prSet/>
      <dgm:spPr/>
      <dgm:t>
        <a:bodyPr/>
        <a:lstStyle/>
        <a:p>
          <a:pPr>
            <a:lnSpc>
              <a:spcPct val="100000"/>
            </a:lnSpc>
          </a:pPr>
          <a:r>
            <a:rPr lang="en-US"/>
            <a:t>Use this approach to guide your own asking, too.</a:t>
          </a:r>
          <a:br>
            <a:rPr lang="en-US"/>
          </a:br>
          <a:r>
            <a:rPr lang="en-US"/>
            <a:t> </a:t>
          </a:r>
        </a:p>
      </dgm:t>
    </dgm:pt>
    <dgm:pt modelId="{74050173-1F56-428B-B753-B2731FF639D6}" type="parTrans" cxnId="{33C19719-558C-433B-9BB5-4CC5033DE7CE}">
      <dgm:prSet/>
      <dgm:spPr/>
      <dgm:t>
        <a:bodyPr/>
        <a:lstStyle/>
        <a:p>
          <a:endParaRPr lang="en-US"/>
        </a:p>
      </dgm:t>
    </dgm:pt>
    <dgm:pt modelId="{8BB32CF7-7708-40BA-BD1A-ACA09F51D09F}" type="sibTrans" cxnId="{33C19719-558C-433B-9BB5-4CC5033DE7CE}">
      <dgm:prSet/>
      <dgm:spPr/>
      <dgm:t>
        <a:bodyPr/>
        <a:lstStyle/>
        <a:p>
          <a:endParaRPr lang="en-US"/>
        </a:p>
      </dgm:t>
    </dgm:pt>
    <dgm:pt modelId="{03716EFC-64BF-4D88-833B-9DE25087B090}" type="pres">
      <dgm:prSet presAssocID="{D871BE6F-70A1-48BB-B308-D85E755D44D5}" presName="root" presStyleCnt="0">
        <dgm:presLayoutVars>
          <dgm:dir/>
          <dgm:resizeHandles val="exact"/>
        </dgm:presLayoutVars>
      </dgm:prSet>
      <dgm:spPr/>
    </dgm:pt>
    <dgm:pt modelId="{567DD3C7-55B9-4EC4-9DED-8465A9A6B998}" type="pres">
      <dgm:prSet presAssocID="{2260E436-D1AE-4903-ADAF-02B662D6B3FB}" presName="compNode" presStyleCnt="0"/>
      <dgm:spPr/>
    </dgm:pt>
    <dgm:pt modelId="{E357D5B7-6A37-4771-ABF4-1D32C804CA5D}" type="pres">
      <dgm:prSet presAssocID="{2260E436-D1AE-4903-ADAF-02B662D6B3FB}" presName="bgRect" presStyleLbl="bgShp" presStyleIdx="0" presStyleCnt="4"/>
      <dgm:spPr/>
    </dgm:pt>
    <dgm:pt modelId="{6BA898AE-242C-4112-B2EE-63CBCB10351D}" type="pres">
      <dgm:prSet presAssocID="{2260E436-D1AE-4903-ADAF-02B662D6B3FB}"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C0614040-659E-45D5-B6C4-E68BB2BF5031}" type="pres">
      <dgm:prSet presAssocID="{2260E436-D1AE-4903-ADAF-02B662D6B3FB}" presName="spaceRect" presStyleCnt="0"/>
      <dgm:spPr/>
    </dgm:pt>
    <dgm:pt modelId="{21133F1D-7DA2-41F9-B33C-B129E57095FB}" type="pres">
      <dgm:prSet presAssocID="{2260E436-D1AE-4903-ADAF-02B662D6B3FB}" presName="parTx" presStyleLbl="revTx" presStyleIdx="0" presStyleCnt="4">
        <dgm:presLayoutVars>
          <dgm:chMax val="0"/>
          <dgm:chPref val="0"/>
        </dgm:presLayoutVars>
      </dgm:prSet>
      <dgm:spPr/>
    </dgm:pt>
    <dgm:pt modelId="{E30FFE11-5298-4867-8D50-1C953968CA84}" type="pres">
      <dgm:prSet presAssocID="{A579C099-6F9F-4A20-AA5D-E990A42CB958}" presName="sibTrans" presStyleCnt="0"/>
      <dgm:spPr/>
    </dgm:pt>
    <dgm:pt modelId="{A56E3B71-2FDB-434E-BF00-A6A42549FA10}" type="pres">
      <dgm:prSet presAssocID="{3DA15B42-446B-4466-BDF1-DCD4C5A47056}" presName="compNode" presStyleCnt="0"/>
      <dgm:spPr/>
    </dgm:pt>
    <dgm:pt modelId="{A7B4E787-2D9C-4B71-A988-1A592D189C35}" type="pres">
      <dgm:prSet presAssocID="{3DA15B42-446B-4466-BDF1-DCD4C5A47056}" presName="bgRect" presStyleLbl="bgShp" presStyleIdx="1" presStyleCnt="4"/>
      <dgm:spPr/>
    </dgm:pt>
    <dgm:pt modelId="{2F48C999-5F9A-4701-A2EC-30BFF36C8298}" type="pres">
      <dgm:prSet presAssocID="{3DA15B42-446B-4466-BDF1-DCD4C5A47056}" presName="iconRect" presStyleLbl="node1" presStyleIdx="1" presStyleCnt="4" custScaleY="110845"/>
      <dgm:spPr>
        <a:blipFill>
          <a:blip xmlns:r="http://schemas.openxmlformats.org/officeDocument/2006/relationships" r:embed="rId3">
            <a:extLst>
              <a:ext uri="{96DAC541-7B7A-43D3-8B79-37D633B846F1}">
                <asvg:svgBlip xmlns:asvg="http://schemas.microsoft.com/office/drawing/2016/SVG/main" r:embed="rId4"/>
              </a:ext>
            </a:extLst>
          </a:blip>
          <a:srcRect/>
          <a:stretch>
            <a:fillRect l="-5000" r="-5000"/>
          </a:stretch>
        </a:blipFill>
        <a:ln>
          <a:noFill/>
        </a:ln>
      </dgm:spPr>
      <dgm:extLst>
        <a:ext uri="{E40237B7-FDA0-4F09-8148-C483321AD2D9}">
          <dgm14:cNvPr xmlns:dgm14="http://schemas.microsoft.com/office/drawing/2010/diagram" id="0" name="" descr="Clipboard"/>
        </a:ext>
      </dgm:extLst>
    </dgm:pt>
    <dgm:pt modelId="{C5E7F4C3-1E7C-49A2-AB8A-EF3857F9F203}" type="pres">
      <dgm:prSet presAssocID="{3DA15B42-446B-4466-BDF1-DCD4C5A47056}" presName="spaceRect" presStyleCnt="0"/>
      <dgm:spPr/>
    </dgm:pt>
    <dgm:pt modelId="{149A3BF1-61A1-4026-8D83-9BD8219C91E8}" type="pres">
      <dgm:prSet presAssocID="{3DA15B42-446B-4466-BDF1-DCD4C5A47056}" presName="parTx" presStyleLbl="revTx" presStyleIdx="1" presStyleCnt="4">
        <dgm:presLayoutVars>
          <dgm:chMax val="0"/>
          <dgm:chPref val="0"/>
        </dgm:presLayoutVars>
      </dgm:prSet>
      <dgm:spPr/>
    </dgm:pt>
    <dgm:pt modelId="{39E8AFD2-58F3-40F3-895E-341B7390D7E3}" type="pres">
      <dgm:prSet presAssocID="{E8306582-195E-4E09-BEA8-E802C2D876BF}" presName="sibTrans" presStyleCnt="0"/>
      <dgm:spPr/>
    </dgm:pt>
    <dgm:pt modelId="{E6B47562-983D-4ACF-9730-D810CD9659EC}" type="pres">
      <dgm:prSet presAssocID="{E3D364E8-B00A-4D1E-91F6-AA299B663297}" presName="compNode" presStyleCnt="0"/>
      <dgm:spPr/>
    </dgm:pt>
    <dgm:pt modelId="{021004CA-B344-47DE-97B4-0008DB4C626D}" type="pres">
      <dgm:prSet presAssocID="{E3D364E8-B00A-4D1E-91F6-AA299B663297}" presName="bgRect" presStyleLbl="bgShp" presStyleIdx="2" presStyleCnt="4"/>
      <dgm:spPr/>
    </dgm:pt>
    <dgm:pt modelId="{22F7EA32-F498-4A9A-AFC0-AEB3FBB1DDB3}" type="pres">
      <dgm:prSet presAssocID="{E3D364E8-B00A-4D1E-91F6-AA299B66329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estions"/>
        </a:ext>
      </dgm:extLst>
    </dgm:pt>
    <dgm:pt modelId="{6C51B021-D231-4C96-8364-1FA9B5E94E87}" type="pres">
      <dgm:prSet presAssocID="{E3D364E8-B00A-4D1E-91F6-AA299B663297}" presName="spaceRect" presStyleCnt="0"/>
      <dgm:spPr/>
    </dgm:pt>
    <dgm:pt modelId="{7028D4C4-674A-45A4-8E31-26A95A5F6CA4}" type="pres">
      <dgm:prSet presAssocID="{E3D364E8-B00A-4D1E-91F6-AA299B663297}" presName="parTx" presStyleLbl="revTx" presStyleIdx="2" presStyleCnt="4">
        <dgm:presLayoutVars>
          <dgm:chMax val="0"/>
          <dgm:chPref val="0"/>
        </dgm:presLayoutVars>
      </dgm:prSet>
      <dgm:spPr/>
    </dgm:pt>
    <dgm:pt modelId="{62687E73-C5B4-469D-A7B4-C6359CB30BE1}" type="pres">
      <dgm:prSet presAssocID="{EA470750-5956-4506-9095-27A21432F7C3}" presName="sibTrans" presStyleCnt="0"/>
      <dgm:spPr/>
    </dgm:pt>
    <dgm:pt modelId="{51D6F15E-03DC-47BC-AEF5-5E6A35AF69C2}" type="pres">
      <dgm:prSet presAssocID="{36C4288B-E51A-48A8-AFE0-85362649F940}" presName="compNode" presStyleCnt="0"/>
      <dgm:spPr/>
    </dgm:pt>
    <dgm:pt modelId="{5B22FBC6-4F7E-48D1-8647-C7F51B674B03}" type="pres">
      <dgm:prSet presAssocID="{36C4288B-E51A-48A8-AFE0-85362649F940}" presName="bgRect" presStyleLbl="bgShp" presStyleIdx="3" presStyleCnt="4"/>
      <dgm:spPr/>
    </dgm:pt>
    <dgm:pt modelId="{E25904C0-B6A2-418C-898F-D87F2764C05C}" type="pres">
      <dgm:prSet presAssocID="{36C4288B-E51A-48A8-AFE0-85362649F94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nfused Person"/>
        </a:ext>
      </dgm:extLst>
    </dgm:pt>
    <dgm:pt modelId="{8234FBAA-470F-45CF-9189-028EEA3078C6}" type="pres">
      <dgm:prSet presAssocID="{36C4288B-E51A-48A8-AFE0-85362649F940}" presName="spaceRect" presStyleCnt="0"/>
      <dgm:spPr/>
    </dgm:pt>
    <dgm:pt modelId="{49E5D9A1-2227-4309-84E6-A5E29B324DF2}" type="pres">
      <dgm:prSet presAssocID="{36C4288B-E51A-48A8-AFE0-85362649F940}" presName="parTx" presStyleLbl="revTx" presStyleIdx="3" presStyleCnt="4">
        <dgm:presLayoutVars>
          <dgm:chMax val="0"/>
          <dgm:chPref val="0"/>
        </dgm:presLayoutVars>
      </dgm:prSet>
      <dgm:spPr/>
    </dgm:pt>
  </dgm:ptLst>
  <dgm:cxnLst>
    <dgm:cxn modelId="{33C19719-558C-433B-9BB5-4CC5033DE7CE}" srcId="{D871BE6F-70A1-48BB-B308-D85E755D44D5}" destId="{36C4288B-E51A-48A8-AFE0-85362649F940}" srcOrd="3" destOrd="0" parTransId="{74050173-1F56-428B-B753-B2731FF639D6}" sibTransId="{8BB32CF7-7708-40BA-BD1A-ACA09F51D09F}"/>
    <dgm:cxn modelId="{0CE51A30-74FF-4FCF-B449-4171F2F3D7E9}" srcId="{D871BE6F-70A1-48BB-B308-D85E755D44D5}" destId="{3DA15B42-446B-4466-BDF1-DCD4C5A47056}" srcOrd="1" destOrd="0" parTransId="{8831E0B8-5250-498A-9055-F19917AD5391}" sibTransId="{E8306582-195E-4E09-BEA8-E802C2D876BF}"/>
    <dgm:cxn modelId="{EE4B0935-A87A-461B-BBA0-99476E83620A}" type="presOf" srcId="{E3D364E8-B00A-4D1E-91F6-AA299B663297}" destId="{7028D4C4-674A-45A4-8E31-26A95A5F6CA4}" srcOrd="0" destOrd="0" presId="urn:microsoft.com/office/officeart/2018/2/layout/IconVerticalSolidList"/>
    <dgm:cxn modelId="{533A883D-6D4C-44A7-9552-6E4483F490DB}" srcId="{D871BE6F-70A1-48BB-B308-D85E755D44D5}" destId="{E3D364E8-B00A-4D1E-91F6-AA299B663297}" srcOrd="2" destOrd="0" parTransId="{3F7E01ED-2680-405E-BCBE-15E318528968}" sibTransId="{EA470750-5956-4506-9095-27A21432F7C3}"/>
    <dgm:cxn modelId="{3BF93069-DCD8-4F58-992B-5CEF4107254E}" srcId="{D871BE6F-70A1-48BB-B308-D85E755D44D5}" destId="{2260E436-D1AE-4903-ADAF-02B662D6B3FB}" srcOrd="0" destOrd="0" parTransId="{157C2F54-5353-473D-966B-0AC205E9E2DE}" sibTransId="{A579C099-6F9F-4A20-AA5D-E990A42CB958}"/>
    <dgm:cxn modelId="{A5B39CC4-5247-462D-AEA5-AEA4D4453AAF}" type="presOf" srcId="{D871BE6F-70A1-48BB-B308-D85E755D44D5}" destId="{03716EFC-64BF-4D88-833B-9DE25087B090}" srcOrd="0" destOrd="0" presId="urn:microsoft.com/office/officeart/2018/2/layout/IconVerticalSolidList"/>
    <dgm:cxn modelId="{8FCF62CF-643A-4418-B6CA-DAD3B1FF1269}" type="presOf" srcId="{36C4288B-E51A-48A8-AFE0-85362649F940}" destId="{49E5D9A1-2227-4309-84E6-A5E29B324DF2}" srcOrd="0" destOrd="0" presId="urn:microsoft.com/office/officeart/2018/2/layout/IconVerticalSolidList"/>
    <dgm:cxn modelId="{8AD2C3F6-E5B2-40A5-AB57-C8134BE62F00}" type="presOf" srcId="{2260E436-D1AE-4903-ADAF-02B662D6B3FB}" destId="{21133F1D-7DA2-41F9-B33C-B129E57095FB}" srcOrd="0" destOrd="0" presId="urn:microsoft.com/office/officeart/2018/2/layout/IconVerticalSolidList"/>
    <dgm:cxn modelId="{BA8AE8F8-7ABB-460D-A37E-3D69D77CC06A}" type="presOf" srcId="{3DA15B42-446B-4466-BDF1-DCD4C5A47056}" destId="{149A3BF1-61A1-4026-8D83-9BD8219C91E8}" srcOrd="0" destOrd="0" presId="urn:microsoft.com/office/officeart/2018/2/layout/IconVerticalSolidList"/>
    <dgm:cxn modelId="{93159F1C-C0C7-4E94-AACD-AC9946ABF29D}" type="presParOf" srcId="{03716EFC-64BF-4D88-833B-9DE25087B090}" destId="{567DD3C7-55B9-4EC4-9DED-8465A9A6B998}" srcOrd="0" destOrd="0" presId="urn:microsoft.com/office/officeart/2018/2/layout/IconVerticalSolidList"/>
    <dgm:cxn modelId="{1AC0E43B-D1CC-4E0E-90F2-3592A6AB48BB}" type="presParOf" srcId="{567DD3C7-55B9-4EC4-9DED-8465A9A6B998}" destId="{E357D5B7-6A37-4771-ABF4-1D32C804CA5D}" srcOrd="0" destOrd="0" presId="urn:microsoft.com/office/officeart/2018/2/layout/IconVerticalSolidList"/>
    <dgm:cxn modelId="{01DA1B5B-8A36-4550-A5F2-8FE8004EC455}" type="presParOf" srcId="{567DD3C7-55B9-4EC4-9DED-8465A9A6B998}" destId="{6BA898AE-242C-4112-B2EE-63CBCB10351D}" srcOrd="1" destOrd="0" presId="urn:microsoft.com/office/officeart/2018/2/layout/IconVerticalSolidList"/>
    <dgm:cxn modelId="{873D717C-BC2D-4D51-A9BB-5B30BE4A320A}" type="presParOf" srcId="{567DD3C7-55B9-4EC4-9DED-8465A9A6B998}" destId="{C0614040-659E-45D5-B6C4-E68BB2BF5031}" srcOrd="2" destOrd="0" presId="urn:microsoft.com/office/officeart/2018/2/layout/IconVerticalSolidList"/>
    <dgm:cxn modelId="{072706E5-0641-4D5B-9568-CAEC50AFEC25}" type="presParOf" srcId="{567DD3C7-55B9-4EC4-9DED-8465A9A6B998}" destId="{21133F1D-7DA2-41F9-B33C-B129E57095FB}" srcOrd="3" destOrd="0" presId="urn:microsoft.com/office/officeart/2018/2/layout/IconVerticalSolidList"/>
    <dgm:cxn modelId="{9A9616B2-8E09-4AB8-ADB1-4BD59592721B}" type="presParOf" srcId="{03716EFC-64BF-4D88-833B-9DE25087B090}" destId="{E30FFE11-5298-4867-8D50-1C953968CA84}" srcOrd="1" destOrd="0" presId="urn:microsoft.com/office/officeart/2018/2/layout/IconVerticalSolidList"/>
    <dgm:cxn modelId="{8DB67152-6C56-4315-82DD-39CA1AB97458}" type="presParOf" srcId="{03716EFC-64BF-4D88-833B-9DE25087B090}" destId="{A56E3B71-2FDB-434E-BF00-A6A42549FA10}" srcOrd="2" destOrd="0" presId="urn:microsoft.com/office/officeart/2018/2/layout/IconVerticalSolidList"/>
    <dgm:cxn modelId="{3AB6101B-825A-4174-A998-B29016EBE091}" type="presParOf" srcId="{A56E3B71-2FDB-434E-BF00-A6A42549FA10}" destId="{A7B4E787-2D9C-4B71-A988-1A592D189C35}" srcOrd="0" destOrd="0" presId="urn:microsoft.com/office/officeart/2018/2/layout/IconVerticalSolidList"/>
    <dgm:cxn modelId="{CD14FED4-9887-4830-895B-C8E0686C061A}" type="presParOf" srcId="{A56E3B71-2FDB-434E-BF00-A6A42549FA10}" destId="{2F48C999-5F9A-4701-A2EC-30BFF36C8298}" srcOrd="1" destOrd="0" presId="urn:microsoft.com/office/officeart/2018/2/layout/IconVerticalSolidList"/>
    <dgm:cxn modelId="{F2B0EF6E-C265-49E6-8B7C-A6188A54EBE8}" type="presParOf" srcId="{A56E3B71-2FDB-434E-BF00-A6A42549FA10}" destId="{C5E7F4C3-1E7C-49A2-AB8A-EF3857F9F203}" srcOrd="2" destOrd="0" presId="urn:microsoft.com/office/officeart/2018/2/layout/IconVerticalSolidList"/>
    <dgm:cxn modelId="{0E375C0B-71E6-4790-9E84-FFAE11C51CF4}" type="presParOf" srcId="{A56E3B71-2FDB-434E-BF00-A6A42549FA10}" destId="{149A3BF1-61A1-4026-8D83-9BD8219C91E8}" srcOrd="3" destOrd="0" presId="urn:microsoft.com/office/officeart/2018/2/layout/IconVerticalSolidList"/>
    <dgm:cxn modelId="{5AAD84E2-298A-481F-B1EB-5C1D32554AFD}" type="presParOf" srcId="{03716EFC-64BF-4D88-833B-9DE25087B090}" destId="{39E8AFD2-58F3-40F3-895E-341B7390D7E3}" srcOrd="3" destOrd="0" presId="urn:microsoft.com/office/officeart/2018/2/layout/IconVerticalSolidList"/>
    <dgm:cxn modelId="{56329E2E-BE67-4A97-9574-C4D81CD76601}" type="presParOf" srcId="{03716EFC-64BF-4D88-833B-9DE25087B090}" destId="{E6B47562-983D-4ACF-9730-D810CD9659EC}" srcOrd="4" destOrd="0" presId="urn:microsoft.com/office/officeart/2018/2/layout/IconVerticalSolidList"/>
    <dgm:cxn modelId="{5F5C6AF9-7F52-4F63-BD9D-D4DF50ECC9B2}" type="presParOf" srcId="{E6B47562-983D-4ACF-9730-D810CD9659EC}" destId="{021004CA-B344-47DE-97B4-0008DB4C626D}" srcOrd="0" destOrd="0" presId="urn:microsoft.com/office/officeart/2018/2/layout/IconVerticalSolidList"/>
    <dgm:cxn modelId="{EA399374-18CD-4BBE-A417-E04985F73FC0}" type="presParOf" srcId="{E6B47562-983D-4ACF-9730-D810CD9659EC}" destId="{22F7EA32-F498-4A9A-AFC0-AEB3FBB1DDB3}" srcOrd="1" destOrd="0" presId="urn:microsoft.com/office/officeart/2018/2/layout/IconVerticalSolidList"/>
    <dgm:cxn modelId="{0B6DEFCF-8EB0-44D0-A03B-4C1A7738DE52}" type="presParOf" srcId="{E6B47562-983D-4ACF-9730-D810CD9659EC}" destId="{6C51B021-D231-4C96-8364-1FA9B5E94E87}" srcOrd="2" destOrd="0" presId="urn:microsoft.com/office/officeart/2018/2/layout/IconVerticalSolidList"/>
    <dgm:cxn modelId="{C5909691-0C33-40EB-96B1-D22245D9C6EB}" type="presParOf" srcId="{E6B47562-983D-4ACF-9730-D810CD9659EC}" destId="{7028D4C4-674A-45A4-8E31-26A95A5F6CA4}" srcOrd="3" destOrd="0" presId="urn:microsoft.com/office/officeart/2018/2/layout/IconVerticalSolidList"/>
    <dgm:cxn modelId="{05068165-5F47-4D58-920C-87EB6B0CEB52}" type="presParOf" srcId="{03716EFC-64BF-4D88-833B-9DE25087B090}" destId="{62687E73-C5B4-469D-A7B4-C6359CB30BE1}" srcOrd="5" destOrd="0" presId="urn:microsoft.com/office/officeart/2018/2/layout/IconVerticalSolidList"/>
    <dgm:cxn modelId="{30EC4ED5-C79F-4C79-A164-BDE6719932B4}" type="presParOf" srcId="{03716EFC-64BF-4D88-833B-9DE25087B090}" destId="{51D6F15E-03DC-47BC-AEF5-5E6A35AF69C2}" srcOrd="6" destOrd="0" presId="urn:microsoft.com/office/officeart/2018/2/layout/IconVerticalSolidList"/>
    <dgm:cxn modelId="{A8490962-DFB4-48E0-BD48-B52B78594AD5}" type="presParOf" srcId="{51D6F15E-03DC-47BC-AEF5-5E6A35AF69C2}" destId="{5B22FBC6-4F7E-48D1-8647-C7F51B674B03}" srcOrd="0" destOrd="0" presId="urn:microsoft.com/office/officeart/2018/2/layout/IconVerticalSolidList"/>
    <dgm:cxn modelId="{1616D7A5-41BD-435A-874C-0B43EAC5F7CF}" type="presParOf" srcId="{51D6F15E-03DC-47BC-AEF5-5E6A35AF69C2}" destId="{E25904C0-B6A2-418C-898F-D87F2764C05C}" srcOrd="1" destOrd="0" presId="urn:microsoft.com/office/officeart/2018/2/layout/IconVerticalSolidList"/>
    <dgm:cxn modelId="{ADAE79E0-AF43-421E-992C-867374DC6E8E}" type="presParOf" srcId="{51D6F15E-03DC-47BC-AEF5-5E6A35AF69C2}" destId="{8234FBAA-470F-45CF-9189-028EEA3078C6}" srcOrd="2" destOrd="0" presId="urn:microsoft.com/office/officeart/2018/2/layout/IconVerticalSolidList"/>
    <dgm:cxn modelId="{95845BD5-A287-45A0-8399-6E252A0DFC60}" type="presParOf" srcId="{51D6F15E-03DC-47BC-AEF5-5E6A35AF69C2}" destId="{49E5D9A1-2227-4309-84E6-A5E29B324DF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215E35-B075-49B9-891A-0A3C6F4F80FE}" type="doc">
      <dgm:prSet loTypeId="urn:microsoft.com/office/officeart/2018/5/layout/IconCircleLabelList" loCatId="icon" qsTypeId="urn:microsoft.com/office/officeart/2005/8/quickstyle/simple1" qsCatId="simple" csTypeId="urn:microsoft.com/office/officeart/2018/5/colors/Iconchunking_neutralicon_accent4_2" csCatId="accent4" phldr="1"/>
      <dgm:spPr/>
      <dgm:t>
        <a:bodyPr/>
        <a:lstStyle/>
        <a:p>
          <a:endParaRPr lang="en-US"/>
        </a:p>
      </dgm:t>
    </dgm:pt>
    <dgm:pt modelId="{DFFE136C-86CA-476B-96DF-57B3BA8E15B7}">
      <dgm:prSet/>
      <dgm:spPr/>
      <dgm:t>
        <a:bodyPr/>
        <a:lstStyle/>
        <a:p>
          <a:pPr>
            <a:defRPr cap="all"/>
          </a:pPr>
          <a:r>
            <a:rPr lang="en-US" dirty="0"/>
            <a:t>Be a Go-to-Person. </a:t>
          </a:r>
        </a:p>
      </dgm:t>
    </dgm:pt>
    <dgm:pt modelId="{DF34FFB4-CA3F-48E0-A03E-3C36FC328964}" type="parTrans" cxnId="{EAA1FDEA-ADAD-442B-B64F-B34C036E636C}">
      <dgm:prSet/>
      <dgm:spPr/>
      <dgm:t>
        <a:bodyPr/>
        <a:lstStyle/>
        <a:p>
          <a:endParaRPr lang="en-US"/>
        </a:p>
      </dgm:t>
    </dgm:pt>
    <dgm:pt modelId="{4E85262D-77B9-4BFA-A317-6AD43667C2BD}" type="sibTrans" cxnId="{EAA1FDEA-ADAD-442B-B64F-B34C036E636C}">
      <dgm:prSet/>
      <dgm:spPr/>
      <dgm:t>
        <a:bodyPr/>
        <a:lstStyle/>
        <a:p>
          <a:endParaRPr lang="en-US"/>
        </a:p>
      </dgm:t>
    </dgm:pt>
    <dgm:pt modelId="{2D4E4D60-94DE-4BAF-A085-95244598EB10}">
      <dgm:prSet/>
      <dgm:spPr/>
      <dgm:t>
        <a:bodyPr/>
        <a:lstStyle/>
        <a:p>
          <a:pPr>
            <a:defRPr cap="all"/>
          </a:pPr>
          <a:r>
            <a:rPr lang="en-US" dirty="0"/>
            <a:t>Find Go-to People wherever you need them. </a:t>
          </a:r>
        </a:p>
      </dgm:t>
    </dgm:pt>
    <dgm:pt modelId="{589C4838-88B1-4F27-8DB3-7E1CEA7151E0}" type="parTrans" cxnId="{37E977EB-B009-4DC8-ACD5-155B8F532351}">
      <dgm:prSet/>
      <dgm:spPr/>
      <dgm:t>
        <a:bodyPr/>
        <a:lstStyle/>
        <a:p>
          <a:endParaRPr lang="en-US"/>
        </a:p>
      </dgm:t>
    </dgm:pt>
    <dgm:pt modelId="{42616C33-9361-489E-A1BE-9B4FBFF817D6}" type="sibTrans" cxnId="{37E977EB-B009-4DC8-ACD5-155B8F532351}">
      <dgm:prSet/>
      <dgm:spPr/>
      <dgm:t>
        <a:bodyPr/>
        <a:lstStyle/>
        <a:p>
          <a:endParaRPr lang="en-US"/>
        </a:p>
      </dgm:t>
    </dgm:pt>
    <dgm:pt modelId="{0BD59A20-292A-4FA3-995D-1A7CF53B71E6}">
      <dgm:prSet/>
      <dgm:spPr/>
      <dgm:t>
        <a:bodyPr/>
        <a:lstStyle/>
        <a:p>
          <a:pPr>
            <a:defRPr cap="all"/>
          </a:pPr>
          <a:r>
            <a:rPr lang="en-US" dirty="0"/>
            <a:t>Build new Go-to People whenever you have the chance. </a:t>
          </a:r>
        </a:p>
      </dgm:t>
    </dgm:pt>
    <dgm:pt modelId="{60C51518-9AA6-49D3-A997-0ED3E8C6EF51}" type="parTrans" cxnId="{182C1570-B058-4840-AB9F-5F98B7CCFF8F}">
      <dgm:prSet/>
      <dgm:spPr/>
      <dgm:t>
        <a:bodyPr/>
        <a:lstStyle/>
        <a:p>
          <a:endParaRPr lang="en-US"/>
        </a:p>
      </dgm:t>
    </dgm:pt>
    <dgm:pt modelId="{D7306859-55B8-4BA6-8402-1FAD20282EDF}" type="sibTrans" cxnId="{182C1570-B058-4840-AB9F-5F98B7CCFF8F}">
      <dgm:prSet/>
      <dgm:spPr/>
      <dgm:t>
        <a:bodyPr/>
        <a:lstStyle/>
        <a:p>
          <a:endParaRPr lang="en-US"/>
        </a:p>
      </dgm:t>
    </dgm:pt>
    <dgm:pt modelId="{09CDEC96-2AD6-4B23-BA4B-45E64D8E0630}" type="pres">
      <dgm:prSet presAssocID="{43215E35-B075-49B9-891A-0A3C6F4F80FE}" presName="root" presStyleCnt="0">
        <dgm:presLayoutVars>
          <dgm:dir/>
          <dgm:resizeHandles val="exact"/>
        </dgm:presLayoutVars>
      </dgm:prSet>
      <dgm:spPr/>
    </dgm:pt>
    <dgm:pt modelId="{099843AB-1EDF-4F9E-90BB-F2D8EF17A574}" type="pres">
      <dgm:prSet presAssocID="{DFFE136C-86CA-476B-96DF-57B3BA8E15B7}" presName="compNode" presStyleCnt="0"/>
      <dgm:spPr/>
    </dgm:pt>
    <dgm:pt modelId="{71C7CC98-3C7D-4C5E-BF94-E4B2C3493EDC}" type="pres">
      <dgm:prSet presAssocID="{DFFE136C-86CA-476B-96DF-57B3BA8E15B7}" presName="iconBgRect" presStyleLbl="bgShp" presStyleIdx="0" presStyleCnt="3"/>
      <dgm:spPr/>
    </dgm:pt>
    <dgm:pt modelId="{A3CEF654-1436-4002-8235-4F7BF4D67726}" type="pres">
      <dgm:prSet presAssocID="{DFFE136C-86CA-476B-96DF-57B3BA8E15B7}" presName="iconRect" presStyleLbl="node1" presStyleIdx="0" presStyleCnt="3" custLinFactNeighborY="340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ero Female"/>
        </a:ext>
      </dgm:extLst>
    </dgm:pt>
    <dgm:pt modelId="{5BC207BC-F834-4D5E-8321-5627C31778DA}" type="pres">
      <dgm:prSet presAssocID="{DFFE136C-86CA-476B-96DF-57B3BA8E15B7}" presName="spaceRect" presStyleCnt="0"/>
      <dgm:spPr/>
    </dgm:pt>
    <dgm:pt modelId="{C9CABBAE-3D3A-4330-959F-66F0D7DB85CB}" type="pres">
      <dgm:prSet presAssocID="{DFFE136C-86CA-476B-96DF-57B3BA8E15B7}" presName="textRect" presStyleLbl="revTx" presStyleIdx="0" presStyleCnt="3">
        <dgm:presLayoutVars>
          <dgm:chMax val="1"/>
          <dgm:chPref val="1"/>
        </dgm:presLayoutVars>
      </dgm:prSet>
      <dgm:spPr/>
    </dgm:pt>
    <dgm:pt modelId="{A3FF35D5-74FE-4732-8011-658D3BD1612C}" type="pres">
      <dgm:prSet presAssocID="{4E85262D-77B9-4BFA-A317-6AD43667C2BD}" presName="sibTrans" presStyleCnt="0"/>
      <dgm:spPr/>
    </dgm:pt>
    <dgm:pt modelId="{C0E35B82-E982-46C7-A853-28F2586DA3AF}" type="pres">
      <dgm:prSet presAssocID="{2D4E4D60-94DE-4BAF-A085-95244598EB10}" presName="compNode" presStyleCnt="0"/>
      <dgm:spPr/>
    </dgm:pt>
    <dgm:pt modelId="{0B6AD6B4-8C43-43D0-B00C-F6017659F733}" type="pres">
      <dgm:prSet presAssocID="{2D4E4D60-94DE-4BAF-A085-95244598EB10}" presName="iconBgRect" presStyleLbl="bgShp" presStyleIdx="1" presStyleCnt="3"/>
      <dgm:spPr/>
    </dgm:pt>
    <dgm:pt modelId="{74534FDD-20F0-4C64-B2B7-13A22D7FE18F}" type="pres">
      <dgm:prSet presAssocID="{2D4E4D60-94DE-4BAF-A085-95244598EB10}" presName="iconRect" presStyleLbl="node1" presStyleIdx="1" presStyleCnt="3" custLinFactNeighborY="340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Hero Male"/>
        </a:ext>
      </dgm:extLst>
    </dgm:pt>
    <dgm:pt modelId="{30AE929B-DBD4-4765-BD76-E3D7A1DFD6A2}" type="pres">
      <dgm:prSet presAssocID="{2D4E4D60-94DE-4BAF-A085-95244598EB10}" presName="spaceRect" presStyleCnt="0"/>
      <dgm:spPr/>
    </dgm:pt>
    <dgm:pt modelId="{839B19EF-FF91-4AA7-9421-F5DDE6608AD1}" type="pres">
      <dgm:prSet presAssocID="{2D4E4D60-94DE-4BAF-A085-95244598EB10}" presName="textRect" presStyleLbl="revTx" presStyleIdx="1" presStyleCnt="3">
        <dgm:presLayoutVars>
          <dgm:chMax val="1"/>
          <dgm:chPref val="1"/>
        </dgm:presLayoutVars>
      </dgm:prSet>
      <dgm:spPr/>
    </dgm:pt>
    <dgm:pt modelId="{F5880993-BF2B-4D6E-9256-4484A089E076}" type="pres">
      <dgm:prSet presAssocID="{42616C33-9361-489E-A1BE-9B4FBFF817D6}" presName="sibTrans" presStyleCnt="0"/>
      <dgm:spPr/>
    </dgm:pt>
    <dgm:pt modelId="{3E8300AC-62B8-4650-A7B1-6A114DA4C0AA}" type="pres">
      <dgm:prSet presAssocID="{0BD59A20-292A-4FA3-995D-1A7CF53B71E6}" presName="compNode" presStyleCnt="0"/>
      <dgm:spPr/>
    </dgm:pt>
    <dgm:pt modelId="{93ECEC73-DDF8-41BB-A73C-6E312F385739}" type="pres">
      <dgm:prSet presAssocID="{0BD59A20-292A-4FA3-995D-1A7CF53B71E6}" presName="iconBgRect" presStyleLbl="bgShp" presStyleIdx="2" presStyleCnt="3"/>
      <dgm:spPr/>
    </dgm:pt>
    <dgm:pt modelId="{4D923CA2-1BC0-4D14-BE38-71FDEACFE78E}" type="pres">
      <dgm:prSet presAssocID="{0BD59A20-292A-4FA3-995D-1A7CF53B71E6}" presName="iconRect" presStyleLbl="node1" presStyleIdx="2" presStyleCnt="3" custLinFactNeighborY="3402"/>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Group success"/>
        </a:ext>
      </dgm:extLst>
    </dgm:pt>
    <dgm:pt modelId="{C2B7A2F5-5795-4532-8DED-1B248BACE22B}" type="pres">
      <dgm:prSet presAssocID="{0BD59A20-292A-4FA3-995D-1A7CF53B71E6}" presName="spaceRect" presStyleCnt="0"/>
      <dgm:spPr/>
    </dgm:pt>
    <dgm:pt modelId="{F40EED82-34D9-470B-BC24-D53593B9D4FA}" type="pres">
      <dgm:prSet presAssocID="{0BD59A20-292A-4FA3-995D-1A7CF53B71E6}" presName="textRect" presStyleLbl="revTx" presStyleIdx="2" presStyleCnt="3">
        <dgm:presLayoutVars>
          <dgm:chMax val="1"/>
          <dgm:chPref val="1"/>
        </dgm:presLayoutVars>
      </dgm:prSet>
      <dgm:spPr/>
    </dgm:pt>
  </dgm:ptLst>
  <dgm:cxnLst>
    <dgm:cxn modelId="{D4D70519-D167-4581-91BC-331760DE7A0D}" type="presOf" srcId="{DFFE136C-86CA-476B-96DF-57B3BA8E15B7}" destId="{C9CABBAE-3D3A-4330-959F-66F0D7DB85CB}" srcOrd="0" destOrd="0" presId="urn:microsoft.com/office/officeart/2018/5/layout/IconCircleLabelList"/>
    <dgm:cxn modelId="{D5345265-4B4E-4626-B31C-D3EFFCDC7409}" type="presOf" srcId="{43215E35-B075-49B9-891A-0A3C6F4F80FE}" destId="{09CDEC96-2AD6-4B23-BA4B-45E64D8E0630}" srcOrd="0" destOrd="0" presId="urn:microsoft.com/office/officeart/2018/5/layout/IconCircleLabelList"/>
    <dgm:cxn modelId="{182C1570-B058-4840-AB9F-5F98B7CCFF8F}" srcId="{43215E35-B075-49B9-891A-0A3C6F4F80FE}" destId="{0BD59A20-292A-4FA3-995D-1A7CF53B71E6}" srcOrd="2" destOrd="0" parTransId="{60C51518-9AA6-49D3-A997-0ED3E8C6EF51}" sibTransId="{D7306859-55B8-4BA6-8402-1FAD20282EDF}"/>
    <dgm:cxn modelId="{BB9F72A4-53EB-4CED-AFDF-8945797DA8BE}" type="presOf" srcId="{2D4E4D60-94DE-4BAF-A085-95244598EB10}" destId="{839B19EF-FF91-4AA7-9421-F5DDE6608AD1}" srcOrd="0" destOrd="0" presId="urn:microsoft.com/office/officeart/2018/5/layout/IconCircleLabelList"/>
    <dgm:cxn modelId="{C09056D2-5296-4DF2-A972-B2208A15926D}" type="presOf" srcId="{0BD59A20-292A-4FA3-995D-1A7CF53B71E6}" destId="{F40EED82-34D9-470B-BC24-D53593B9D4FA}" srcOrd="0" destOrd="0" presId="urn:microsoft.com/office/officeart/2018/5/layout/IconCircleLabelList"/>
    <dgm:cxn modelId="{EAA1FDEA-ADAD-442B-B64F-B34C036E636C}" srcId="{43215E35-B075-49B9-891A-0A3C6F4F80FE}" destId="{DFFE136C-86CA-476B-96DF-57B3BA8E15B7}" srcOrd="0" destOrd="0" parTransId="{DF34FFB4-CA3F-48E0-A03E-3C36FC328964}" sibTransId="{4E85262D-77B9-4BFA-A317-6AD43667C2BD}"/>
    <dgm:cxn modelId="{37E977EB-B009-4DC8-ACD5-155B8F532351}" srcId="{43215E35-B075-49B9-891A-0A3C6F4F80FE}" destId="{2D4E4D60-94DE-4BAF-A085-95244598EB10}" srcOrd="1" destOrd="0" parTransId="{589C4838-88B1-4F27-8DB3-7E1CEA7151E0}" sibTransId="{42616C33-9361-489E-A1BE-9B4FBFF817D6}"/>
    <dgm:cxn modelId="{B811AC7C-D5D1-4165-89AB-8888C321FB19}" type="presParOf" srcId="{09CDEC96-2AD6-4B23-BA4B-45E64D8E0630}" destId="{099843AB-1EDF-4F9E-90BB-F2D8EF17A574}" srcOrd="0" destOrd="0" presId="urn:microsoft.com/office/officeart/2018/5/layout/IconCircleLabelList"/>
    <dgm:cxn modelId="{37146349-3EF9-45A5-8BE0-8A66E698D6A6}" type="presParOf" srcId="{099843AB-1EDF-4F9E-90BB-F2D8EF17A574}" destId="{71C7CC98-3C7D-4C5E-BF94-E4B2C3493EDC}" srcOrd="0" destOrd="0" presId="urn:microsoft.com/office/officeart/2018/5/layout/IconCircleLabelList"/>
    <dgm:cxn modelId="{144521A6-44F2-4221-9F3E-19952D9DBD79}" type="presParOf" srcId="{099843AB-1EDF-4F9E-90BB-F2D8EF17A574}" destId="{A3CEF654-1436-4002-8235-4F7BF4D67726}" srcOrd="1" destOrd="0" presId="urn:microsoft.com/office/officeart/2018/5/layout/IconCircleLabelList"/>
    <dgm:cxn modelId="{4D4E0E84-43BF-42AF-A1AD-5CE831E04F08}" type="presParOf" srcId="{099843AB-1EDF-4F9E-90BB-F2D8EF17A574}" destId="{5BC207BC-F834-4D5E-8321-5627C31778DA}" srcOrd="2" destOrd="0" presId="urn:microsoft.com/office/officeart/2018/5/layout/IconCircleLabelList"/>
    <dgm:cxn modelId="{5CEB8856-3393-4BF8-85F7-18437807EE1C}" type="presParOf" srcId="{099843AB-1EDF-4F9E-90BB-F2D8EF17A574}" destId="{C9CABBAE-3D3A-4330-959F-66F0D7DB85CB}" srcOrd="3" destOrd="0" presId="urn:microsoft.com/office/officeart/2018/5/layout/IconCircleLabelList"/>
    <dgm:cxn modelId="{82AA28A4-0948-4F72-96F1-164CEC43B23E}" type="presParOf" srcId="{09CDEC96-2AD6-4B23-BA4B-45E64D8E0630}" destId="{A3FF35D5-74FE-4732-8011-658D3BD1612C}" srcOrd="1" destOrd="0" presId="urn:microsoft.com/office/officeart/2018/5/layout/IconCircleLabelList"/>
    <dgm:cxn modelId="{E8CECE56-CFE1-4FF1-B6B9-B6E2D1C402FE}" type="presParOf" srcId="{09CDEC96-2AD6-4B23-BA4B-45E64D8E0630}" destId="{C0E35B82-E982-46C7-A853-28F2586DA3AF}" srcOrd="2" destOrd="0" presId="urn:microsoft.com/office/officeart/2018/5/layout/IconCircleLabelList"/>
    <dgm:cxn modelId="{9F84E6CC-E05E-4CE3-A58D-E3A2FA0FEB57}" type="presParOf" srcId="{C0E35B82-E982-46C7-A853-28F2586DA3AF}" destId="{0B6AD6B4-8C43-43D0-B00C-F6017659F733}" srcOrd="0" destOrd="0" presId="urn:microsoft.com/office/officeart/2018/5/layout/IconCircleLabelList"/>
    <dgm:cxn modelId="{078F8A14-400B-4B01-97A1-F8A8E3C503CB}" type="presParOf" srcId="{C0E35B82-E982-46C7-A853-28F2586DA3AF}" destId="{74534FDD-20F0-4C64-B2B7-13A22D7FE18F}" srcOrd="1" destOrd="0" presId="urn:microsoft.com/office/officeart/2018/5/layout/IconCircleLabelList"/>
    <dgm:cxn modelId="{98846F08-591B-4504-82BA-1164D9F5806F}" type="presParOf" srcId="{C0E35B82-E982-46C7-A853-28F2586DA3AF}" destId="{30AE929B-DBD4-4765-BD76-E3D7A1DFD6A2}" srcOrd="2" destOrd="0" presId="urn:microsoft.com/office/officeart/2018/5/layout/IconCircleLabelList"/>
    <dgm:cxn modelId="{D79843E8-2B38-4F97-83EF-E213C3D60DB6}" type="presParOf" srcId="{C0E35B82-E982-46C7-A853-28F2586DA3AF}" destId="{839B19EF-FF91-4AA7-9421-F5DDE6608AD1}" srcOrd="3" destOrd="0" presId="urn:microsoft.com/office/officeart/2018/5/layout/IconCircleLabelList"/>
    <dgm:cxn modelId="{AA4ECD8B-4CE0-4728-9C03-603AB8144D48}" type="presParOf" srcId="{09CDEC96-2AD6-4B23-BA4B-45E64D8E0630}" destId="{F5880993-BF2B-4D6E-9256-4484A089E076}" srcOrd="3" destOrd="0" presId="urn:microsoft.com/office/officeart/2018/5/layout/IconCircleLabelList"/>
    <dgm:cxn modelId="{982BE333-FFCA-425D-B260-4919E7841CAC}" type="presParOf" srcId="{09CDEC96-2AD6-4B23-BA4B-45E64D8E0630}" destId="{3E8300AC-62B8-4650-A7B1-6A114DA4C0AA}" srcOrd="4" destOrd="0" presId="urn:microsoft.com/office/officeart/2018/5/layout/IconCircleLabelList"/>
    <dgm:cxn modelId="{70F2D8A4-97FA-4735-95A5-C3FCA266CC0F}" type="presParOf" srcId="{3E8300AC-62B8-4650-A7B1-6A114DA4C0AA}" destId="{93ECEC73-DDF8-41BB-A73C-6E312F385739}" srcOrd="0" destOrd="0" presId="urn:microsoft.com/office/officeart/2018/5/layout/IconCircleLabelList"/>
    <dgm:cxn modelId="{CFDDE3C7-A2EF-4406-9B98-BFA6560BF423}" type="presParOf" srcId="{3E8300AC-62B8-4650-A7B1-6A114DA4C0AA}" destId="{4D923CA2-1BC0-4D14-BE38-71FDEACFE78E}" srcOrd="1" destOrd="0" presId="urn:microsoft.com/office/officeart/2018/5/layout/IconCircleLabelList"/>
    <dgm:cxn modelId="{F1C29216-5258-42AE-89B3-9CF6696DF6B2}" type="presParOf" srcId="{3E8300AC-62B8-4650-A7B1-6A114DA4C0AA}" destId="{C2B7A2F5-5795-4532-8DED-1B248BACE22B}" srcOrd="2" destOrd="0" presId="urn:microsoft.com/office/officeart/2018/5/layout/IconCircleLabelList"/>
    <dgm:cxn modelId="{CD96554D-7966-4D2E-AE5D-6BDF2D0BAEED}" type="presParOf" srcId="{3E8300AC-62B8-4650-A7B1-6A114DA4C0AA}" destId="{F40EED82-34D9-470B-BC24-D53593B9D4FA}"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1A0D95-A3B2-42D2-B250-241DAD6427FE}">
      <dsp:nvSpPr>
        <dsp:cNvPr id="0" name=""/>
        <dsp:cNvSpPr/>
      </dsp:nvSpPr>
      <dsp:spPr>
        <a:xfrm>
          <a:off x="0" y="4716365"/>
          <a:ext cx="6254724" cy="773758"/>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You don’t want to let anybody down, especially in this new world. You will want to keep proving yourself to be that indispensable go-to person.  </a:t>
          </a:r>
        </a:p>
      </dsp:txBody>
      <dsp:txXfrm>
        <a:off x="0" y="4716365"/>
        <a:ext cx="6254724" cy="773758"/>
      </dsp:txXfrm>
    </dsp:sp>
    <dsp:sp modelId="{E29803D4-114D-4426-8026-F25CF9ED0E80}">
      <dsp:nvSpPr>
        <dsp:cNvPr id="0" name=""/>
        <dsp:cNvSpPr/>
      </dsp:nvSpPr>
      <dsp:spPr>
        <a:xfrm rot="10800000">
          <a:off x="0" y="3537930"/>
          <a:ext cx="6254724" cy="1190041"/>
        </a:xfrm>
        <a:prstGeom prst="upArrowCallou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Every new request will feel like a special occasion. </a:t>
          </a:r>
        </a:p>
      </dsp:txBody>
      <dsp:txXfrm rot="10800000">
        <a:off x="0" y="3537930"/>
        <a:ext cx="6254724" cy="773253"/>
      </dsp:txXfrm>
    </dsp:sp>
    <dsp:sp modelId="{C8B4311E-2F45-426B-8555-4F08BDE112F2}">
      <dsp:nvSpPr>
        <dsp:cNvPr id="0" name=""/>
        <dsp:cNvSpPr/>
      </dsp:nvSpPr>
      <dsp:spPr>
        <a:xfrm rot="10800000">
          <a:off x="0" y="2359495"/>
          <a:ext cx="6254724" cy="1190041"/>
        </a:xfrm>
        <a:prstGeom prst="upArrowCallou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Everybody will be under added stress for the foreseeable future, doing more with less, and tackling entirely new obstacles along the way. </a:t>
          </a:r>
        </a:p>
      </dsp:txBody>
      <dsp:txXfrm rot="10800000">
        <a:off x="0" y="2359495"/>
        <a:ext cx="6254724" cy="773253"/>
      </dsp:txXfrm>
    </dsp:sp>
    <dsp:sp modelId="{A15F285F-CBAA-4D95-94C2-649646C9BE2D}">
      <dsp:nvSpPr>
        <dsp:cNvPr id="0" name=""/>
        <dsp:cNvSpPr/>
      </dsp:nvSpPr>
      <dsp:spPr>
        <a:xfrm rot="10800000">
          <a:off x="0" y="1181060"/>
          <a:ext cx="6254724" cy="1190041"/>
        </a:xfrm>
        <a:prstGeom prst="upArrowCallou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Many, after sheltering in place during the pandemic, will continue working remotely. </a:t>
          </a:r>
        </a:p>
      </dsp:txBody>
      <dsp:txXfrm rot="10800000">
        <a:off x="0" y="1181060"/>
        <a:ext cx="6254724" cy="773253"/>
      </dsp:txXfrm>
    </dsp:sp>
    <dsp:sp modelId="{9293D6F0-C4CF-488A-A043-1843982E38D1}">
      <dsp:nvSpPr>
        <dsp:cNvPr id="0" name=""/>
        <dsp:cNvSpPr/>
      </dsp:nvSpPr>
      <dsp:spPr>
        <a:xfrm rot="10800000">
          <a:off x="0" y="2625"/>
          <a:ext cx="6254724" cy="1190041"/>
        </a:xfrm>
        <a:prstGeom prst="upArrowCallou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You and your colleagues, all over the organization chart, are relying on each other even more now than before. </a:t>
          </a:r>
        </a:p>
      </dsp:txBody>
      <dsp:txXfrm rot="10800000">
        <a:off x="0" y="2625"/>
        <a:ext cx="6254724" cy="7732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55265E-2558-4F94-9320-477B5007DA4B}">
      <dsp:nvSpPr>
        <dsp:cNvPr id="0" name=""/>
        <dsp:cNvSpPr/>
      </dsp:nvSpPr>
      <dsp:spPr>
        <a:xfrm>
          <a:off x="0" y="2682"/>
          <a:ext cx="6254724"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1B24E558-06F4-40C4-B717-80B74C32B811}">
      <dsp:nvSpPr>
        <dsp:cNvPr id="0" name=""/>
        <dsp:cNvSpPr/>
      </dsp:nvSpPr>
      <dsp:spPr>
        <a:xfrm>
          <a:off x="0" y="2682"/>
          <a:ext cx="6254724" cy="914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Bribe your colleagues or otherwise seek to establish a quid pro quo</a:t>
          </a:r>
        </a:p>
      </dsp:txBody>
      <dsp:txXfrm>
        <a:off x="0" y="2682"/>
        <a:ext cx="6254724" cy="914564"/>
      </dsp:txXfrm>
    </dsp:sp>
    <dsp:sp modelId="{679D9811-E81E-4AE7-B0C1-FBF116342E85}">
      <dsp:nvSpPr>
        <dsp:cNvPr id="0" name=""/>
        <dsp:cNvSpPr/>
      </dsp:nvSpPr>
      <dsp:spPr>
        <a:xfrm>
          <a:off x="0" y="917246"/>
          <a:ext cx="6254724" cy="0"/>
        </a:xfrm>
        <a:prstGeom prst="line">
          <a:avLst/>
        </a:prstGeom>
        <a:solidFill>
          <a:schemeClr val="accent2">
            <a:hueOff val="-304959"/>
            <a:satOff val="-132"/>
            <a:lumOff val="-2784"/>
            <a:alphaOff val="0"/>
          </a:schemeClr>
        </a:solidFill>
        <a:ln w="12700" cap="flat" cmpd="sng" algn="ctr">
          <a:solidFill>
            <a:schemeClr val="accent2">
              <a:hueOff val="-304959"/>
              <a:satOff val="-132"/>
              <a:lumOff val="-2784"/>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6306A4AC-002B-4FC9-99F1-D7380A869543}">
      <dsp:nvSpPr>
        <dsp:cNvPr id="0" name=""/>
        <dsp:cNvSpPr/>
      </dsp:nvSpPr>
      <dsp:spPr>
        <a:xfrm>
          <a:off x="0" y="917246"/>
          <a:ext cx="6254724" cy="914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Threaten to withhold support for them in the future</a:t>
          </a:r>
        </a:p>
      </dsp:txBody>
      <dsp:txXfrm>
        <a:off x="0" y="917246"/>
        <a:ext cx="6254724" cy="914564"/>
      </dsp:txXfrm>
    </dsp:sp>
    <dsp:sp modelId="{2E17A77C-326F-4164-ABE8-CB597DE9B2B5}">
      <dsp:nvSpPr>
        <dsp:cNvPr id="0" name=""/>
        <dsp:cNvSpPr/>
      </dsp:nvSpPr>
      <dsp:spPr>
        <a:xfrm>
          <a:off x="0" y="1831810"/>
          <a:ext cx="6254724" cy="0"/>
        </a:xfrm>
        <a:prstGeom prst="line">
          <a:avLst/>
        </a:prstGeom>
        <a:solidFill>
          <a:schemeClr val="accent2">
            <a:hueOff val="-609918"/>
            <a:satOff val="-265"/>
            <a:lumOff val="-5568"/>
            <a:alphaOff val="0"/>
          </a:schemeClr>
        </a:solidFill>
        <a:ln w="12700" cap="flat" cmpd="sng" algn="ctr">
          <a:solidFill>
            <a:schemeClr val="accent2">
              <a:hueOff val="-609918"/>
              <a:satOff val="-265"/>
              <a:lumOff val="-5568"/>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B4417278-2861-4FE9-820A-3419EA82F9B9}">
      <dsp:nvSpPr>
        <dsp:cNvPr id="0" name=""/>
        <dsp:cNvSpPr/>
      </dsp:nvSpPr>
      <dsp:spPr>
        <a:xfrm>
          <a:off x="0" y="1831810"/>
          <a:ext cx="6254724" cy="914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Badger, bully, and/or manipulate them</a:t>
          </a:r>
        </a:p>
      </dsp:txBody>
      <dsp:txXfrm>
        <a:off x="0" y="1831810"/>
        <a:ext cx="6254724" cy="914564"/>
      </dsp:txXfrm>
    </dsp:sp>
    <dsp:sp modelId="{5B715662-8C9A-480C-B604-6B893D0DD336}">
      <dsp:nvSpPr>
        <dsp:cNvPr id="0" name=""/>
        <dsp:cNvSpPr/>
      </dsp:nvSpPr>
      <dsp:spPr>
        <a:xfrm>
          <a:off x="0" y="2746374"/>
          <a:ext cx="6254724" cy="0"/>
        </a:xfrm>
        <a:prstGeom prst="line">
          <a:avLst/>
        </a:prstGeom>
        <a:solidFill>
          <a:schemeClr val="accent2">
            <a:hueOff val="-914878"/>
            <a:satOff val="-397"/>
            <a:lumOff val="-8353"/>
            <a:alphaOff val="0"/>
          </a:schemeClr>
        </a:solidFill>
        <a:ln w="12700" cap="flat" cmpd="sng" algn="ctr">
          <a:solidFill>
            <a:schemeClr val="accent2">
              <a:hueOff val="-914878"/>
              <a:satOff val="-397"/>
              <a:lumOff val="-8353"/>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7A9DEFAC-1DCD-40FA-9C22-DA4D118AD5DC}">
      <dsp:nvSpPr>
        <dsp:cNvPr id="0" name=""/>
        <dsp:cNvSpPr/>
      </dsp:nvSpPr>
      <dsp:spPr>
        <a:xfrm>
          <a:off x="0" y="2746374"/>
          <a:ext cx="6254724" cy="914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Charm and flatter or otherwise seek to ingratiate yourself with them</a:t>
          </a:r>
        </a:p>
      </dsp:txBody>
      <dsp:txXfrm>
        <a:off x="0" y="2746374"/>
        <a:ext cx="6254724" cy="914564"/>
      </dsp:txXfrm>
    </dsp:sp>
    <dsp:sp modelId="{0D4F490D-4D75-4D5F-95D4-9B7FD61FC768}">
      <dsp:nvSpPr>
        <dsp:cNvPr id="0" name=""/>
        <dsp:cNvSpPr/>
      </dsp:nvSpPr>
      <dsp:spPr>
        <a:xfrm>
          <a:off x="0" y="3660939"/>
          <a:ext cx="6254724" cy="0"/>
        </a:xfrm>
        <a:prstGeom prst="line">
          <a:avLst/>
        </a:prstGeom>
        <a:solidFill>
          <a:schemeClr val="accent2">
            <a:hueOff val="-1219837"/>
            <a:satOff val="-530"/>
            <a:lumOff val="-11137"/>
            <a:alphaOff val="0"/>
          </a:schemeClr>
        </a:solidFill>
        <a:ln w="12700" cap="flat" cmpd="sng" algn="ctr">
          <a:solidFill>
            <a:schemeClr val="accent2">
              <a:hueOff val="-1219837"/>
              <a:satOff val="-530"/>
              <a:lumOff val="-11137"/>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A2BE630D-0B6C-41C1-9324-19EA21218A29}">
      <dsp:nvSpPr>
        <dsp:cNvPr id="0" name=""/>
        <dsp:cNvSpPr/>
      </dsp:nvSpPr>
      <dsp:spPr>
        <a:xfrm>
          <a:off x="0" y="3660939"/>
          <a:ext cx="6254724" cy="914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Point fingers, blame, complain, or otherwise undermine them</a:t>
          </a:r>
        </a:p>
      </dsp:txBody>
      <dsp:txXfrm>
        <a:off x="0" y="3660939"/>
        <a:ext cx="6254724" cy="914564"/>
      </dsp:txXfrm>
    </dsp:sp>
    <dsp:sp modelId="{7D26FD99-D374-4D05-B607-E004FC82FF66}">
      <dsp:nvSpPr>
        <dsp:cNvPr id="0" name=""/>
        <dsp:cNvSpPr/>
      </dsp:nvSpPr>
      <dsp:spPr>
        <a:xfrm>
          <a:off x="0" y="4575503"/>
          <a:ext cx="6254724" cy="0"/>
        </a:xfrm>
        <a:prstGeom prst="line">
          <a:avLst/>
        </a:prstGeom>
        <a:solidFill>
          <a:schemeClr val="accent2">
            <a:hueOff val="-1524796"/>
            <a:satOff val="-662"/>
            <a:lumOff val="-13921"/>
            <a:alphaOff val="0"/>
          </a:schemeClr>
        </a:solidFill>
        <a:ln w="12700" cap="flat" cmpd="sng" algn="ctr">
          <a:solidFill>
            <a:schemeClr val="accent2">
              <a:hueOff val="-1524796"/>
              <a:satOff val="-662"/>
              <a:lumOff val="-13921"/>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EC0371FA-8A68-4D58-A702-78863ADB6C88}">
      <dsp:nvSpPr>
        <dsp:cNvPr id="0" name=""/>
        <dsp:cNvSpPr/>
      </dsp:nvSpPr>
      <dsp:spPr>
        <a:xfrm>
          <a:off x="0" y="4575503"/>
          <a:ext cx="6254724" cy="914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Go over their heads</a:t>
          </a:r>
        </a:p>
      </dsp:txBody>
      <dsp:txXfrm>
        <a:off x="0" y="4575503"/>
        <a:ext cx="6254724" cy="9145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57D5B7-6A37-4771-ABF4-1D32C804CA5D}">
      <dsp:nvSpPr>
        <dsp:cNvPr id="0" name=""/>
        <dsp:cNvSpPr/>
      </dsp:nvSpPr>
      <dsp:spPr>
        <a:xfrm>
          <a:off x="0" y="2300"/>
          <a:ext cx="6278562" cy="11660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A898AE-242C-4112-B2EE-63CBCB10351D}">
      <dsp:nvSpPr>
        <dsp:cNvPr id="0" name=""/>
        <dsp:cNvSpPr/>
      </dsp:nvSpPr>
      <dsp:spPr>
        <a:xfrm>
          <a:off x="352743" y="264672"/>
          <a:ext cx="641351" cy="6413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1133F1D-7DA2-41F9-B33C-B129E57095FB}">
      <dsp:nvSpPr>
        <dsp:cNvPr id="0" name=""/>
        <dsp:cNvSpPr/>
      </dsp:nvSpPr>
      <dsp:spPr>
        <a:xfrm>
          <a:off x="1346839" y="2300"/>
          <a:ext cx="4931722" cy="1166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412" tIns="123412" rIns="123412" bIns="123412" numCol="1" spcCol="1270" anchor="ctr" anchorCtr="0">
          <a:noAutofit/>
        </a:bodyPr>
        <a:lstStyle/>
        <a:p>
          <a:pPr marL="0" lvl="0" indent="0" algn="l" defTabSz="844550">
            <a:lnSpc>
              <a:spcPct val="100000"/>
            </a:lnSpc>
            <a:spcBef>
              <a:spcPct val="0"/>
            </a:spcBef>
            <a:spcAft>
              <a:spcPct val="35000"/>
            </a:spcAft>
            <a:buNone/>
          </a:pPr>
          <a:r>
            <a:rPr lang="en-US" sz="1900" kern="1200"/>
            <a:t>Give every ask its due diligence.</a:t>
          </a:r>
        </a:p>
      </dsp:txBody>
      <dsp:txXfrm>
        <a:off x="1346839" y="2300"/>
        <a:ext cx="4931722" cy="1166094"/>
      </dsp:txXfrm>
    </dsp:sp>
    <dsp:sp modelId="{A7B4E787-2D9C-4B71-A988-1A592D189C35}">
      <dsp:nvSpPr>
        <dsp:cNvPr id="0" name=""/>
        <dsp:cNvSpPr/>
      </dsp:nvSpPr>
      <dsp:spPr>
        <a:xfrm>
          <a:off x="0" y="1459918"/>
          <a:ext cx="6278562" cy="11660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48C999-5F9A-4701-A2EC-30BFF36C8298}">
      <dsp:nvSpPr>
        <dsp:cNvPr id="0" name=""/>
        <dsp:cNvSpPr/>
      </dsp:nvSpPr>
      <dsp:spPr>
        <a:xfrm>
          <a:off x="352743" y="1687512"/>
          <a:ext cx="641351" cy="710906"/>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l="-5000" r="-5000"/>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49A3BF1-61A1-4026-8D83-9BD8219C91E8}">
      <dsp:nvSpPr>
        <dsp:cNvPr id="0" name=""/>
        <dsp:cNvSpPr/>
      </dsp:nvSpPr>
      <dsp:spPr>
        <a:xfrm>
          <a:off x="1346839" y="1459918"/>
          <a:ext cx="4931722" cy="1166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412" tIns="123412" rIns="123412" bIns="123412" numCol="1" spcCol="1270" anchor="ctr" anchorCtr="0">
          <a:noAutofit/>
        </a:bodyPr>
        <a:lstStyle/>
        <a:p>
          <a:pPr marL="0" lvl="0" indent="0" algn="l" defTabSz="844550">
            <a:lnSpc>
              <a:spcPct val="100000"/>
            </a:lnSpc>
            <a:spcBef>
              <a:spcPct val="0"/>
            </a:spcBef>
            <a:spcAft>
              <a:spcPct val="35000"/>
            </a:spcAft>
            <a:buNone/>
          </a:pPr>
          <a:r>
            <a:rPr lang="en-US" sz="1900" kern="1200"/>
            <a:t>Tune in to every ask with an intake memo. </a:t>
          </a:r>
        </a:p>
      </dsp:txBody>
      <dsp:txXfrm>
        <a:off x="1346839" y="1459918"/>
        <a:ext cx="4931722" cy="1166094"/>
      </dsp:txXfrm>
    </dsp:sp>
    <dsp:sp modelId="{021004CA-B344-47DE-97B4-0008DB4C626D}">
      <dsp:nvSpPr>
        <dsp:cNvPr id="0" name=""/>
        <dsp:cNvSpPr/>
      </dsp:nvSpPr>
      <dsp:spPr>
        <a:xfrm>
          <a:off x="0" y="2917536"/>
          <a:ext cx="6278562" cy="11660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F7EA32-F498-4A9A-AFC0-AEB3FBB1DDB3}">
      <dsp:nvSpPr>
        <dsp:cNvPr id="0" name=""/>
        <dsp:cNvSpPr/>
      </dsp:nvSpPr>
      <dsp:spPr>
        <a:xfrm>
          <a:off x="352743" y="3179908"/>
          <a:ext cx="641351" cy="6413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028D4C4-674A-45A4-8E31-26A95A5F6CA4}">
      <dsp:nvSpPr>
        <dsp:cNvPr id="0" name=""/>
        <dsp:cNvSpPr/>
      </dsp:nvSpPr>
      <dsp:spPr>
        <a:xfrm>
          <a:off x="1346839" y="2917536"/>
          <a:ext cx="4931722" cy="1166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412" tIns="123412" rIns="123412" bIns="123412" numCol="1" spcCol="1270" anchor="ctr" anchorCtr="0">
          <a:noAutofit/>
        </a:bodyPr>
        <a:lstStyle/>
        <a:p>
          <a:pPr marL="0" lvl="0" indent="0" algn="l" defTabSz="844550">
            <a:lnSpc>
              <a:spcPct val="100000"/>
            </a:lnSpc>
            <a:spcBef>
              <a:spcPct val="0"/>
            </a:spcBef>
            <a:spcAft>
              <a:spcPct val="35000"/>
            </a:spcAft>
            <a:buNone/>
          </a:pPr>
          <a:r>
            <a:rPr lang="en-US" sz="1900" kern="1200"/>
            <a:t>Ask good questions and build a proposal from the inside out. </a:t>
          </a:r>
        </a:p>
      </dsp:txBody>
      <dsp:txXfrm>
        <a:off x="1346839" y="2917536"/>
        <a:ext cx="4931722" cy="1166094"/>
      </dsp:txXfrm>
    </dsp:sp>
    <dsp:sp modelId="{5B22FBC6-4F7E-48D1-8647-C7F51B674B03}">
      <dsp:nvSpPr>
        <dsp:cNvPr id="0" name=""/>
        <dsp:cNvSpPr/>
      </dsp:nvSpPr>
      <dsp:spPr>
        <a:xfrm>
          <a:off x="0" y="4375154"/>
          <a:ext cx="6278562" cy="116609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5904C0-B6A2-418C-898F-D87F2764C05C}">
      <dsp:nvSpPr>
        <dsp:cNvPr id="0" name=""/>
        <dsp:cNvSpPr/>
      </dsp:nvSpPr>
      <dsp:spPr>
        <a:xfrm>
          <a:off x="352743" y="4637526"/>
          <a:ext cx="641351" cy="64135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9E5D9A1-2227-4309-84E6-A5E29B324DF2}">
      <dsp:nvSpPr>
        <dsp:cNvPr id="0" name=""/>
        <dsp:cNvSpPr/>
      </dsp:nvSpPr>
      <dsp:spPr>
        <a:xfrm>
          <a:off x="1346839" y="4375154"/>
          <a:ext cx="4931722" cy="1166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412" tIns="123412" rIns="123412" bIns="123412" numCol="1" spcCol="1270" anchor="ctr" anchorCtr="0">
          <a:noAutofit/>
        </a:bodyPr>
        <a:lstStyle/>
        <a:p>
          <a:pPr marL="0" lvl="0" indent="0" algn="l" defTabSz="844550">
            <a:lnSpc>
              <a:spcPct val="100000"/>
            </a:lnSpc>
            <a:spcBef>
              <a:spcPct val="0"/>
            </a:spcBef>
            <a:spcAft>
              <a:spcPct val="35000"/>
            </a:spcAft>
            <a:buNone/>
          </a:pPr>
          <a:r>
            <a:rPr lang="en-US" sz="1900" kern="1200"/>
            <a:t>Use this approach to guide your own asking, too.</a:t>
          </a:r>
          <a:br>
            <a:rPr lang="en-US" sz="1900" kern="1200"/>
          </a:br>
          <a:r>
            <a:rPr lang="en-US" sz="1900" kern="1200"/>
            <a:t> </a:t>
          </a:r>
        </a:p>
      </dsp:txBody>
      <dsp:txXfrm>
        <a:off x="1346839" y="4375154"/>
        <a:ext cx="4931722" cy="11660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C7CC98-3C7D-4C5E-BF94-E4B2C3493EDC}">
      <dsp:nvSpPr>
        <dsp:cNvPr id="0" name=""/>
        <dsp:cNvSpPr/>
      </dsp:nvSpPr>
      <dsp:spPr>
        <a:xfrm>
          <a:off x="767999" y="650305"/>
          <a:ext cx="2196000" cy="2196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CEF654-1436-4002-8235-4F7BF4D67726}">
      <dsp:nvSpPr>
        <dsp:cNvPr id="0" name=""/>
        <dsp:cNvSpPr/>
      </dsp:nvSpPr>
      <dsp:spPr>
        <a:xfrm>
          <a:off x="1235999" y="1161170"/>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9CABBAE-3D3A-4330-959F-66F0D7DB85CB}">
      <dsp:nvSpPr>
        <dsp:cNvPr id="0" name=""/>
        <dsp:cNvSpPr/>
      </dsp:nvSpPr>
      <dsp:spPr>
        <a:xfrm>
          <a:off x="65999" y="3530305"/>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US" sz="1900" kern="1200" dirty="0"/>
            <a:t>Be a Go-to-Person. </a:t>
          </a:r>
        </a:p>
      </dsp:txBody>
      <dsp:txXfrm>
        <a:off x="65999" y="3530305"/>
        <a:ext cx="3600000" cy="720000"/>
      </dsp:txXfrm>
    </dsp:sp>
    <dsp:sp modelId="{0B6AD6B4-8C43-43D0-B00C-F6017659F733}">
      <dsp:nvSpPr>
        <dsp:cNvPr id="0" name=""/>
        <dsp:cNvSpPr/>
      </dsp:nvSpPr>
      <dsp:spPr>
        <a:xfrm>
          <a:off x="4997999" y="650305"/>
          <a:ext cx="2196000" cy="2196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534FDD-20F0-4C64-B2B7-13A22D7FE18F}">
      <dsp:nvSpPr>
        <dsp:cNvPr id="0" name=""/>
        <dsp:cNvSpPr/>
      </dsp:nvSpPr>
      <dsp:spPr>
        <a:xfrm>
          <a:off x="5465999" y="1161170"/>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39B19EF-FF91-4AA7-9421-F5DDE6608AD1}">
      <dsp:nvSpPr>
        <dsp:cNvPr id="0" name=""/>
        <dsp:cNvSpPr/>
      </dsp:nvSpPr>
      <dsp:spPr>
        <a:xfrm>
          <a:off x="4295999" y="3530305"/>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US" sz="1900" kern="1200" dirty="0"/>
            <a:t>Find Go-to People wherever you need them. </a:t>
          </a:r>
        </a:p>
      </dsp:txBody>
      <dsp:txXfrm>
        <a:off x="4295999" y="3530305"/>
        <a:ext cx="3600000" cy="720000"/>
      </dsp:txXfrm>
    </dsp:sp>
    <dsp:sp modelId="{93ECEC73-DDF8-41BB-A73C-6E312F385739}">
      <dsp:nvSpPr>
        <dsp:cNvPr id="0" name=""/>
        <dsp:cNvSpPr/>
      </dsp:nvSpPr>
      <dsp:spPr>
        <a:xfrm>
          <a:off x="9227999" y="650305"/>
          <a:ext cx="2196000" cy="2196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923CA2-1BC0-4D14-BE38-71FDEACFE78E}">
      <dsp:nvSpPr>
        <dsp:cNvPr id="0" name=""/>
        <dsp:cNvSpPr/>
      </dsp:nvSpPr>
      <dsp:spPr>
        <a:xfrm>
          <a:off x="9695999" y="1161170"/>
          <a:ext cx="1260000" cy="126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40EED82-34D9-470B-BC24-D53593B9D4FA}">
      <dsp:nvSpPr>
        <dsp:cNvPr id="0" name=""/>
        <dsp:cNvSpPr/>
      </dsp:nvSpPr>
      <dsp:spPr>
        <a:xfrm>
          <a:off x="8525999" y="3530305"/>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defRPr cap="all"/>
          </a:pPr>
          <a:r>
            <a:rPr lang="en-US" sz="1900" kern="1200" dirty="0"/>
            <a:t>Build new Go-to People whenever you have the chance. </a:t>
          </a:r>
        </a:p>
      </dsp:txBody>
      <dsp:txXfrm>
        <a:off x="8525999" y="3530305"/>
        <a:ext cx="360000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410D68-70D1-41FE-94CE-0922E27C271D}" type="datetimeFigureOut">
              <a:rPr lang="en-US" smtClean="0"/>
              <a:t>4/27/2020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032545-E32D-45EA-B823-541F66838938}" type="slidenum">
              <a:rPr lang="en-US" smtClean="0"/>
              <a:t>‹#›</a:t>
            </a:fld>
            <a:endParaRPr lang="en-US"/>
          </a:p>
        </p:txBody>
      </p:sp>
    </p:spTree>
    <p:extLst>
      <p:ext uri="{BB962C8B-B14F-4D97-AF65-F5344CB8AC3E}">
        <p14:creationId xmlns:p14="http://schemas.microsoft.com/office/powerpoint/2010/main" val="2311133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032545-E32D-45EA-B823-541F66838938}" type="slidenum">
              <a:rPr lang="en-US" smtClean="0"/>
              <a:t>26</a:t>
            </a:fld>
            <a:endParaRPr lang="en-US"/>
          </a:p>
        </p:txBody>
      </p:sp>
    </p:spTree>
    <p:extLst>
      <p:ext uri="{BB962C8B-B14F-4D97-AF65-F5344CB8AC3E}">
        <p14:creationId xmlns:p14="http://schemas.microsoft.com/office/powerpoint/2010/main" val="554276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ED291B17-9318-49DB-B28B-6E5994AE9581}" type="datetime1">
              <a:rPr lang="en-US" smtClean="0"/>
              <a:t>4/27/2020</a:t>
            </a:fld>
            <a:endParaRPr lang="en-US" dirty="0"/>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4133973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4/27/2020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4573047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497495-0637-405E-AE64-5CC7506D51F5}" type="datetime1">
              <a:rPr lang="en-US" smtClean="0"/>
              <a:t>4/27/2020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93768601"/>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291B17-9318-49DB-B28B-6E5994AE9581}" type="datetime1">
              <a:rPr lang="en-US" smtClean="0"/>
              <a:t>4/27/2020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615987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291B17-9318-49DB-B28B-6E5994AE9581}" type="datetime1">
              <a:rPr lang="en-US" smtClean="0"/>
              <a:t>4/27/2020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2459116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4/27/2020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23457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4/27/2020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140108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ED291B17-9318-49DB-B28B-6E5994AE9581}" type="datetime1">
              <a:rPr lang="en-US" smtClean="0"/>
              <a:t>4/27/2020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44279792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ED291B17-9318-49DB-B28B-6E5994AE9581}" type="datetime1">
              <a:rPr lang="en-US" smtClean="0"/>
              <a:t>4/27/2020</a:t>
            </a:fld>
            <a:endParaRPr lang="en-US" dirty="0"/>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dirty="0"/>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617648549"/>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4/27/2020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42728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4/27/2020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38782812"/>
      </p:ext>
    </p:extLst>
  </p:cSld>
  <p:clrMapOvr>
    <a:masterClrMapping/>
  </p:clrMapOvr>
  <p:hf sldNum="0" hdr="0" ftr="0" dt="0"/>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ED291B17-9318-49DB-B28B-6E5994AE9581}" type="datetime1">
              <a:rPr lang="en-US" smtClean="0"/>
              <a:t>4/27/2020</a:t>
            </a:fld>
            <a:endParaRPr lang="en-US" dirty="0"/>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dirty="0"/>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1797918557"/>
      </p:ext>
    </p:extLst>
  </p:cSld>
  <p:clrMap bg1="lt1" tx1="dk1" bg2="lt2" tx2="dk2" accent1="accent1" accent2="accent2" accent3="accent3" accent4="accent4" accent5="accent5" accent6="accent6" hlink="hlink" folHlink="folHlink"/>
  <p:sldLayoutIdLst>
    <p:sldLayoutId id="2147485123" r:id="rId1"/>
    <p:sldLayoutId id="2147485124" r:id="rId2"/>
    <p:sldLayoutId id="2147485125" r:id="rId3"/>
    <p:sldLayoutId id="2147485126" r:id="rId4"/>
    <p:sldLayoutId id="2147485127" r:id="rId5"/>
    <p:sldLayoutId id="2147485128" r:id="rId6"/>
    <p:sldLayoutId id="2147485129" r:id="rId7"/>
    <p:sldLayoutId id="2147485130" r:id="rId8"/>
    <p:sldLayoutId id="2147485131" r:id="rId9"/>
    <p:sldLayoutId id="2147485132" r:id="rId10"/>
    <p:sldLayoutId id="2147485133" r:id="rId11"/>
  </p:sldLayoutIdLst>
  <p:hf sldNum="0" hdr="0" ftr="0" dt="0"/>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7.sv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3.sv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5.svg"/></Relationships>
</file>

<file path=ppt/slides/_rels/slide27.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mailto:brucet@rainmakerthinking.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21B22-9327-4228-9312-22D047ED3C75}"/>
              </a:ext>
            </a:extLst>
          </p:cNvPr>
          <p:cNvSpPr>
            <a:spLocks noGrp="1"/>
          </p:cNvSpPr>
          <p:nvPr>
            <p:ph type="title"/>
          </p:nvPr>
        </p:nvSpPr>
        <p:spPr>
          <a:xfrm>
            <a:off x="4683125" y="499533"/>
            <a:ext cx="6562726" cy="1658198"/>
          </a:xfrm>
        </p:spPr>
        <p:txBody>
          <a:bodyPr vert="horz" lIns="91440" tIns="45720" rIns="91440" bIns="45720" rtlCol="0" anchor="ctr">
            <a:normAutofit fontScale="90000"/>
          </a:bodyPr>
          <a:lstStyle/>
          <a:p>
            <a:r>
              <a:rPr lang="en-US" sz="4200" dirty="0">
                <a:solidFill>
                  <a:schemeClr val="accent1"/>
                </a:solidFill>
              </a:rPr>
              <a:t>This is the first in a series of webinars based on my new book… </a:t>
            </a:r>
          </a:p>
        </p:txBody>
      </p:sp>
      <p:pic>
        <p:nvPicPr>
          <p:cNvPr id="6" name="Content Placeholder 4">
            <a:extLst>
              <a:ext uri="{FF2B5EF4-FFF2-40B4-BE49-F238E27FC236}">
                <a16:creationId xmlns:a16="http://schemas.microsoft.com/office/drawing/2014/main" id="{12A0A4DF-5493-4CE7-80DE-8E61EDF26316}"/>
              </a:ext>
            </a:extLst>
          </p:cNvPr>
          <p:cNvPicPr>
            <a:picLocks noGrp="1" noChangeAspect="1"/>
          </p:cNvPicPr>
          <p:nvPr>
            <p:ph type="pic" idx="1"/>
          </p:nvPr>
        </p:nvPicPr>
        <p:blipFill>
          <a:blip r:embed="rId2"/>
          <a:stretch>
            <a:fillRect/>
          </a:stretch>
        </p:blipFill>
        <p:spPr>
          <a:xfrm>
            <a:off x="628985" y="822829"/>
            <a:ext cx="3448478" cy="5209709"/>
          </a:xfrm>
          <a:prstGeom prst="rect">
            <a:avLst/>
          </a:prstGeom>
        </p:spPr>
      </p:pic>
      <p:sp>
        <p:nvSpPr>
          <p:cNvPr id="4" name="Text Placeholder 3">
            <a:extLst>
              <a:ext uri="{FF2B5EF4-FFF2-40B4-BE49-F238E27FC236}">
                <a16:creationId xmlns:a16="http://schemas.microsoft.com/office/drawing/2014/main" id="{2011151B-8721-4BF8-A03C-9B938E8745D6}"/>
              </a:ext>
            </a:extLst>
          </p:cNvPr>
          <p:cNvSpPr>
            <a:spLocks noGrp="1"/>
          </p:cNvSpPr>
          <p:nvPr>
            <p:ph type="body" sz="half" idx="2"/>
          </p:nvPr>
        </p:nvSpPr>
        <p:spPr>
          <a:xfrm>
            <a:off x="4702557" y="2011680"/>
            <a:ext cx="6428994" cy="3766185"/>
          </a:xfrm>
        </p:spPr>
        <p:txBody>
          <a:bodyPr vert="horz" lIns="91440" tIns="45720" rIns="91440" bIns="45720" rtlCol="0">
            <a:normAutofit/>
          </a:bodyPr>
          <a:lstStyle/>
          <a:p>
            <a:pPr>
              <a:lnSpc>
                <a:spcPct val="85000"/>
              </a:lnSpc>
            </a:pPr>
            <a:endParaRPr lang="en-US" sz="2000" dirty="0">
              <a:solidFill>
                <a:schemeClr val="tx1">
                  <a:lumMod val="85000"/>
                  <a:lumOff val="15000"/>
                </a:schemeClr>
              </a:solidFill>
            </a:endParaRPr>
          </a:p>
          <a:p>
            <a:pPr>
              <a:lnSpc>
                <a:spcPct val="85000"/>
              </a:lnSpc>
            </a:pPr>
            <a:r>
              <a:rPr lang="en-US" sz="2800" b="1" dirty="0">
                <a:solidFill>
                  <a:srgbClr val="C00000"/>
                </a:solidFill>
              </a:rPr>
              <a:t>Coming out this Summer with HBR Press.</a:t>
            </a:r>
          </a:p>
        </p:txBody>
      </p:sp>
    </p:spTree>
    <p:extLst>
      <p:ext uri="{BB962C8B-B14F-4D97-AF65-F5344CB8AC3E}">
        <p14:creationId xmlns:p14="http://schemas.microsoft.com/office/powerpoint/2010/main" val="447135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9DC30-F2B6-4B63-B72B-510565906418}"/>
              </a:ext>
            </a:extLst>
          </p:cNvPr>
          <p:cNvSpPr>
            <a:spLocks noGrp="1"/>
          </p:cNvSpPr>
          <p:nvPr>
            <p:ph type="title"/>
          </p:nvPr>
        </p:nvSpPr>
        <p:spPr>
          <a:xfrm>
            <a:off x="706299" y="639763"/>
            <a:ext cx="3947998" cy="5492750"/>
          </a:xfrm>
        </p:spPr>
        <p:txBody>
          <a:bodyPr>
            <a:normAutofit/>
          </a:bodyPr>
          <a:lstStyle/>
          <a:p>
            <a:r>
              <a:rPr lang="en-US" sz="6000" dirty="0">
                <a:solidFill>
                  <a:srgbClr val="FFFFFF"/>
                </a:solidFill>
              </a:rPr>
              <a:t>How can you succeed	 right now?</a:t>
            </a:r>
          </a:p>
        </p:txBody>
      </p:sp>
      <p:sp>
        <p:nvSpPr>
          <p:cNvPr id="3" name="Content Placeholder 2">
            <a:extLst>
              <a:ext uri="{FF2B5EF4-FFF2-40B4-BE49-F238E27FC236}">
                <a16:creationId xmlns:a16="http://schemas.microsoft.com/office/drawing/2014/main" id="{423ED8CE-2859-4336-9408-15DF8CA2B825}"/>
              </a:ext>
            </a:extLst>
          </p:cNvPr>
          <p:cNvSpPr>
            <a:spLocks noGrp="1"/>
          </p:cNvSpPr>
          <p:nvPr>
            <p:ph idx="1"/>
          </p:nvPr>
        </p:nvSpPr>
        <p:spPr>
          <a:xfrm>
            <a:off x="5288349" y="639764"/>
            <a:ext cx="6142032" cy="5492749"/>
          </a:xfrm>
        </p:spPr>
        <p:txBody>
          <a:bodyPr anchor="ctr">
            <a:normAutofit/>
          </a:bodyPr>
          <a:lstStyle/>
          <a:p>
            <a:r>
              <a:rPr lang="en-US" dirty="0"/>
              <a:t>Today’s world of work is increasingly demanding and uncertain.</a:t>
            </a:r>
          </a:p>
          <a:p>
            <a:endParaRPr lang="en-US" dirty="0"/>
          </a:p>
          <a:p>
            <a:r>
              <a:rPr lang="en-US" dirty="0"/>
              <a:t>You must navigate through constantly shifting priorities and unclear lines of authority.</a:t>
            </a:r>
          </a:p>
          <a:p>
            <a:endParaRPr lang="en-US" dirty="0"/>
          </a:p>
          <a:p>
            <a:r>
              <a:rPr lang="en-US" dirty="0"/>
              <a:t>There are so many factors outside your control.</a:t>
            </a:r>
          </a:p>
        </p:txBody>
      </p:sp>
    </p:spTree>
    <p:extLst>
      <p:ext uri="{BB962C8B-B14F-4D97-AF65-F5344CB8AC3E}">
        <p14:creationId xmlns:p14="http://schemas.microsoft.com/office/powerpoint/2010/main" val="2749424612"/>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D976C13-68E6-4E25-B13E-FC3A2D3F6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9" name="Rectangle 8">
            <a:extLst>
              <a:ext uri="{FF2B5EF4-FFF2-40B4-BE49-F238E27FC236}">
                <a16:creationId xmlns:a16="http://schemas.microsoft.com/office/drawing/2014/main" id="{1E24A02E-5FD2-428E-A1E4-FDF96B0B6C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808B93E-0C39-407B-943D-71F2BAFB4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370A76-F743-4744-AFB4-56FE88B7E8F6}"/>
              </a:ext>
            </a:extLst>
          </p:cNvPr>
          <p:cNvSpPr>
            <a:spLocks noGrp="1"/>
          </p:cNvSpPr>
          <p:nvPr>
            <p:ph type="title"/>
          </p:nvPr>
        </p:nvSpPr>
        <p:spPr>
          <a:xfrm>
            <a:off x="603503" y="770466"/>
            <a:ext cx="9292209" cy="4123267"/>
          </a:xfrm>
        </p:spPr>
        <p:txBody>
          <a:bodyPr vert="horz" lIns="91440" tIns="45720" rIns="91440" bIns="45720" rtlCol="0" anchor="b">
            <a:normAutofit/>
          </a:bodyPr>
          <a:lstStyle/>
          <a:p>
            <a:pPr>
              <a:lnSpc>
                <a:spcPct val="80000"/>
              </a:lnSpc>
            </a:pPr>
            <a:r>
              <a:rPr lang="en-US" sz="9600">
                <a:solidFill>
                  <a:schemeClr val="accent1">
                    <a:lumMod val="75000"/>
                  </a:schemeClr>
                </a:solidFill>
              </a:rPr>
              <a:t>If ever there was a time…</a:t>
            </a:r>
          </a:p>
        </p:txBody>
      </p:sp>
      <p:sp>
        <p:nvSpPr>
          <p:cNvPr id="13" name="Rectangle 12">
            <a:extLst>
              <a:ext uri="{FF2B5EF4-FFF2-40B4-BE49-F238E27FC236}">
                <a16:creationId xmlns:a16="http://schemas.microsoft.com/office/drawing/2014/main" id="{7C7E1896-2992-48D4-85AC-95AB8AB147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15466"/>
            <a:ext cx="12192000" cy="164253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93693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9323C-F611-44FD-93BF-F397081B60B7}"/>
              </a:ext>
            </a:extLst>
          </p:cNvPr>
          <p:cNvSpPr>
            <a:spLocks noGrp="1"/>
          </p:cNvSpPr>
          <p:nvPr>
            <p:ph type="title"/>
          </p:nvPr>
        </p:nvSpPr>
        <p:spPr/>
        <p:txBody>
          <a:bodyPr>
            <a:normAutofit/>
          </a:bodyPr>
          <a:lstStyle/>
          <a:p>
            <a:r>
              <a:rPr lang="en-US" dirty="0"/>
              <a:t>Go-to-ism: The way of the go-to person.  </a:t>
            </a:r>
          </a:p>
        </p:txBody>
      </p:sp>
      <p:sp>
        <p:nvSpPr>
          <p:cNvPr id="3" name="Content Placeholder 2">
            <a:extLst>
              <a:ext uri="{FF2B5EF4-FFF2-40B4-BE49-F238E27FC236}">
                <a16:creationId xmlns:a16="http://schemas.microsoft.com/office/drawing/2014/main" id="{C31C0093-4638-4A9B-82CC-B71CC3BEAE70}"/>
              </a:ext>
            </a:extLst>
          </p:cNvPr>
          <p:cNvSpPr>
            <a:spLocks noGrp="1"/>
          </p:cNvSpPr>
          <p:nvPr>
            <p:ph idx="1"/>
          </p:nvPr>
        </p:nvSpPr>
        <p:spPr>
          <a:xfrm>
            <a:off x="4641336" y="2011680"/>
            <a:ext cx="6789044" cy="3766185"/>
          </a:xfrm>
        </p:spPr>
        <p:txBody>
          <a:bodyPr>
            <a:normAutofit/>
          </a:bodyPr>
          <a:lstStyle/>
          <a:p>
            <a:pPr lvl="0"/>
            <a:r>
              <a:rPr lang="en-US" sz="2000" dirty="0"/>
              <a:t>Adopt a true service mindset. The more you serve others, the more they want to build you up and help you out too. </a:t>
            </a:r>
          </a:p>
          <a:p>
            <a:pPr lvl="0"/>
            <a:r>
              <a:rPr lang="en-US" sz="2000" dirty="0"/>
              <a:t>People are more likely to work things out with you, or take your word, when you are known for being aligned with the chain of command and making the right decisions. </a:t>
            </a:r>
          </a:p>
          <a:p>
            <a:pPr lvl="0"/>
            <a:r>
              <a:rPr lang="en-US" sz="2000" dirty="0"/>
              <a:t>When you can get things done very well, very fast for people, those people will keep coming back to you. </a:t>
            </a:r>
          </a:p>
          <a:p>
            <a:r>
              <a:rPr lang="en-US" sz="2000" dirty="0"/>
              <a:t>In this incredibly uncertain post-pandemic world, people will be our anchors: Be a go-to person and build up your network of go-to people upon whom you know you can rely. Invest in each other, with intention. </a:t>
            </a:r>
          </a:p>
        </p:txBody>
      </p:sp>
      <p:pic>
        <p:nvPicPr>
          <p:cNvPr id="7" name="Graphic 6" descr="Connections">
            <a:extLst>
              <a:ext uri="{FF2B5EF4-FFF2-40B4-BE49-F238E27FC236}">
                <a16:creationId xmlns:a16="http://schemas.microsoft.com/office/drawing/2014/main" id="{8C0FAEFB-A89A-434A-9AA7-789B57A721F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9051" y="2104216"/>
            <a:ext cx="3383936" cy="3383936"/>
          </a:xfrm>
          <a:prstGeom prst="rect">
            <a:avLst/>
          </a:prstGeom>
        </p:spPr>
      </p:pic>
    </p:spTree>
    <p:extLst>
      <p:ext uri="{BB962C8B-B14F-4D97-AF65-F5344CB8AC3E}">
        <p14:creationId xmlns:p14="http://schemas.microsoft.com/office/powerpoint/2010/main" val="4222165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4C4829-CF39-4CF4-973E-6F5A32F80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2600" cy="6858000"/>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7EFB077-F36E-4F6C-BEFF-FBA67310A831}"/>
              </a:ext>
            </a:extLst>
          </p:cNvPr>
          <p:cNvSpPr>
            <a:spLocks noGrp="1"/>
          </p:cNvSpPr>
          <p:nvPr>
            <p:ph idx="1"/>
          </p:nvPr>
        </p:nvSpPr>
        <p:spPr>
          <a:xfrm>
            <a:off x="965199" y="685689"/>
            <a:ext cx="7808141" cy="3766185"/>
          </a:xfrm>
        </p:spPr>
        <p:txBody>
          <a:bodyPr>
            <a:normAutofit/>
          </a:bodyPr>
          <a:lstStyle/>
          <a:p>
            <a:pPr marL="0" indent="0">
              <a:buNone/>
            </a:pPr>
            <a:endParaRPr lang="en-US" sz="1700"/>
          </a:p>
          <a:p>
            <a:pPr marL="0" indent="0">
              <a:buNone/>
            </a:pPr>
            <a:r>
              <a:rPr lang="en-US" sz="1700"/>
              <a:t>When boom goes to bust, who is still indispensable? </a:t>
            </a:r>
          </a:p>
          <a:p>
            <a:pPr marL="0" indent="0">
              <a:buNone/>
            </a:pPr>
            <a:r>
              <a:rPr lang="en-US" sz="1700"/>
              <a:t>Who will keep adding value, no matter what? </a:t>
            </a:r>
          </a:p>
          <a:p>
            <a:pPr marL="0" indent="0">
              <a:buNone/>
            </a:pPr>
            <a:r>
              <a:rPr lang="en-US" sz="1700"/>
              <a:t>Who will lead us through tough times? </a:t>
            </a:r>
          </a:p>
          <a:p>
            <a:pPr marL="0" indent="0">
              <a:buNone/>
            </a:pPr>
            <a:r>
              <a:rPr lang="en-US" sz="1700"/>
              <a:t>Who will pull more than their weight? </a:t>
            </a:r>
          </a:p>
          <a:p>
            <a:pPr marL="0" indent="0">
              <a:buNone/>
            </a:pPr>
            <a:r>
              <a:rPr lang="en-US" sz="1700"/>
              <a:t>Who will help us adapt and bounce back stronger than ever? </a:t>
            </a:r>
          </a:p>
          <a:p>
            <a:pPr marL="0" indent="0">
              <a:buNone/>
            </a:pPr>
            <a:r>
              <a:rPr lang="en-US" sz="1700"/>
              <a:t>Who will keep doing their best work very well, very fast, on time and on spec? </a:t>
            </a:r>
          </a:p>
          <a:p>
            <a:pPr marL="0" indent="0">
              <a:buNone/>
            </a:pPr>
            <a:r>
              <a:rPr lang="en-US" sz="1700"/>
              <a:t>Who will do all this and keep building up (rather than damaging) their working relationships in the process? </a:t>
            </a:r>
          </a:p>
          <a:p>
            <a:r>
              <a:rPr lang="en-US" sz="1700"/>
              <a:t> </a:t>
            </a:r>
          </a:p>
        </p:txBody>
      </p:sp>
      <p:sp>
        <p:nvSpPr>
          <p:cNvPr id="2" name="Title 1">
            <a:extLst>
              <a:ext uri="{FF2B5EF4-FFF2-40B4-BE49-F238E27FC236}">
                <a16:creationId xmlns:a16="http://schemas.microsoft.com/office/drawing/2014/main" id="{07E8B686-485B-4390-B830-BAE4D7951DC2}"/>
              </a:ext>
            </a:extLst>
          </p:cNvPr>
          <p:cNvSpPr>
            <a:spLocks noGrp="1"/>
          </p:cNvSpPr>
          <p:nvPr>
            <p:ph type="title"/>
          </p:nvPr>
        </p:nvSpPr>
        <p:spPr>
          <a:xfrm>
            <a:off x="3296265" y="4594123"/>
            <a:ext cx="8133734" cy="1818323"/>
          </a:xfrm>
        </p:spPr>
        <p:txBody>
          <a:bodyPr anchor="b">
            <a:normAutofit/>
          </a:bodyPr>
          <a:lstStyle/>
          <a:p>
            <a:pPr algn="r"/>
            <a:r>
              <a:rPr lang="en-US" sz="6000"/>
              <a:t>These are the go-to people… Be one.</a:t>
            </a:r>
          </a:p>
        </p:txBody>
      </p:sp>
    </p:spTree>
    <p:extLst>
      <p:ext uri="{BB962C8B-B14F-4D97-AF65-F5344CB8AC3E}">
        <p14:creationId xmlns:p14="http://schemas.microsoft.com/office/powerpoint/2010/main" val="3855749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8E7CFAA6-1DBB-43B0-BD82-2FB83CF4E4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46D1F-C4B0-4258-9A15-EB7136FF8B2E}"/>
              </a:ext>
            </a:extLst>
          </p:cNvPr>
          <p:cNvSpPr>
            <a:spLocks noGrp="1"/>
          </p:cNvSpPr>
          <p:nvPr>
            <p:ph type="title"/>
          </p:nvPr>
        </p:nvSpPr>
        <p:spPr>
          <a:xfrm>
            <a:off x="706298" y="639763"/>
            <a:ext cx="3997693" cy="5492750"/>
          </a:xfrm>
        </p:spPr>
        <p:txBody>
          <a:bodyPr>
            <a:normAutofit/>
          </a:bodyPr>
          <a:lstStyle/>
          <a:p>
            <a:r>
              <a:rPr lang="en-US" sz="6000" dirty="0">
                <a:solidFill>
                  <a:srgbClr val="FFFFFF"/>
                </a:solidFill>
              </a:rPr>
              <a:t>Your job just got a lot more difficult and complicated.</a:t>
            </a:r>
          </a:p>
        </p:txBody>
      </p:sp>
      <p:graphicFrame>
        <p:nvGraphicFramePr>
          <p:cNvPr id="16" name="Content Placeholder 2">
            <a:extLst>
              <a:ext uri="{FF2B5EF4-FFF2-40B4-BE49-F238E27FC236}">
                <a16:creationId xmlns:a16="http://schemas.microsoft.com/office/drawing/2014/main" id="{14DE0AB7-1FC9-4CD1-96B8-A5421669DF6B}"/>
              </a:ext>
            </a:extLst>
          </p:cNvPr>
          <p:cNvGraphicFramePr>
            <a:graphicFrameLocks noGrp="1"/>
          </p:cNvGraphicFramePr>
          <p:nvPr>
            <p:ph idx="1"/>
            <p:extLst>
              <p:ext uri="{D42A27DB-BD31-4B8C-83A1-F6EECF244321}">
                <p14:modId xmlns:p14="http://schemas.microsoft.com/office/powerpoint/2010/main" val="315521804"/>
              </p:ext>
            </p:extLst>
          </p:nvPr>
        </p:nvGraphicFramePr>
        <p:xfrm>
          <a:off x="5288347" y="639763"/>
          <a:ext cx="6254724" cy="5492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580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7C46E-0203-43AC-A4F0-D0D8B6FAC6F8}"/>
              </a:ext>
            </a:extLst>
          </p:cNvPr>
          <p:cNvSpPr>
            <a:spLocks noGrp="1"/>
          </p:cNvSpPr>
          <p:nvPr>
            <p:ph type="title"/>
          </p:nvPr>
        </p:nvSpPr>
        <p:spPr>
          <a:xfrm>
            <a:off x="657224" y="499533"/>
            <a:ext cx="10772775" cy="1658198"/>
          </a:xfrm>
        </p:spPr>
        <p:txBody>
          <a:bodyPr vert="horz" lIns="91440" tIns="45720" rIns="91440" bIns="45720" rtlCol="0">
            <a:normAutofit/>
          </a:bodyPr>
          <a:lstStyle/>
          <a:p>
            <a:r>
              <a:rPr lang="en-US" dirty="0"/>
              <a:t>STEP ONE: </a:t>
            </a:r>
            <a:br>
              <a:rPr lang="en-US" dirty="0"/>
            </a:br>
            <a:r>
              <a:rPr lang="en-US" dirty="0"/>
              <a:t>FIGHT OVERCOMMITMENT SYDNROME</a:t>
            </a:r>
          </a:p>
        </p:txBody>
      </p:sp>
      <p:sp>
        <p:nvSpPr>
          <p:cNvPr id="18" name="Content Placeholder 17">
            <a:extLst>
              <a:ext uri="{FF2B5EF4-FFF2-40B4-BE49-F238E27FC236}">
                <a16:creationId xmlns:a16="http://schemas.microsoft.com/office/drawing/2014/main" id="{D980D933-99CD-43BB-9324-9D4A4D0C8B16}"/>
              </a:ext>
            </a:extLst>
          </p:cNvPr>
          <p:cNvSpPr>
            <a:spLocks noGrp="1"/>
          </p:cNvSpPr>
          <p:nvPr>
            <p:ph idx="1"/>
          </p:nvPr>
        </p:nvSpPr>
        <p:spPr>
          <a:xfrm>
            <a:off x="676656" y="2011680"/>
            <a:ext cx="6875611" cy="3766185"/>
          </a:xfrm>
        </p:spPr>
        <p:txBody>
          <a:bodyPr>
            <a:normAutofit/>
          </a:bodyPr>
          <a:lstStyle/>
          <a:p>
            <a:endParaRPr lang="en-US" dirty="0"/>
          </a:p>
          <a:p>
            <a:r>
              <a:rPr lang="en-US" dirty="0"/>
              <a:t>If you try to do everything for everybody, you will end up doing nothing for anybody. </a:t>
            </a:r>
          </a:p>
          <a:p>
            <a:r>
              <a:rPr lang="en-US" dirty="0"/>
              <a:t> </a:t>
            </a:r>
          </a:p>
          <a:p>
            <a:r>
              <a:rPr lang="en-US" dirty="0"/>
              <a:t>Now more than ever, it will take extra savvy and skill to manage yourself, your many working relationships, and all the competing demands on your time and talent.</a:t>
            </a:r>
          </a:p>
          <a:p>
            <a:endParaRPr lang="en-US" dirty="0"/>
          </a:p>
        </p:txBody>
      </p:sp>
      <p:pic>
        <p:nvPicPr>
          <p:cNvPr id="7" name="Graphic 6" descr="Hero Female">
            <a:extLst>
              <a:ext uri="{FF2B5EF4-FFF2-40B4-BE49-F238E27FC236}">
                <a16:creationId xmlns:a16="http://schemas.microsoft.com/office/drawing/2014/main" id="{99EF1EB2-3A91-4772-8CEE-ED620CDA44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712627" y="2076150"/>
            <a:ext cx="2011680" cy="2011680"/>
          </a:xfrm>
          <a:prstGeom prst="rect">
            <a:avLst/>
          </a:prstGeom>
        </p:spPr>
      </p:pic>
      <p:pic>
        <p:nvPicPr>
          <p:cNvPr id="5" name="Content Placeholder 4" descr="Aspiration">
            <a:extLst>
              <a:ext uri="{FF2B5EF4-FFF2-40B4-BE49-F238E27FC236}">
                <a16:creationId xmlns:a16="http://schemas.microsoft.com/office/drawing/2014/main" id="{25DBA8BC-8C91-4256-814A-51AE7A10E12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732191" y="4221180"/>
            <a:ext cx="2011680" cy="2011680"/>
          </a:xfrm>
          <a:prstGeom prst="rect">
            <a:avLst/>
          </a:prstGeom>
        </p:spPr>
      </p:pic>
    </p:spTree>
    <p:extLst>
      <p:ext uri="{BB962C8B-B14F-4D97-AF65-F5344CB8AC3E}">
        <p14:creationId xmlns:p14="http://schemas.microsoft.com/office/powerpoint/2010/main" val="1012132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A29D5-7E71-47A6-9538-61CCA7480C8A}"/>
              </a:ext>
            </a:extLst>
          </p:cNvPr>
          <p:cNvSpPr>
            <a:spLocks noGrp="1"/>
          </p:cNvSpPr>
          <p:nvPr>
            <p:ph type="title"/>
          </p:nvPr>
        </p:nvSpPr>
        <p:spPr>
          <a:xfrm>
            <a:off x="657225" y="456670"/>
            <a:ext cx="6972607" cy="1658198"/>
          </a:xfrm>
        </p:spPr>
        <p:txBody>
          <a:bodyPr>
            <a:normAutofit/>
          </a:bodyPr>
          <a:lstStyle/>
          <a:p>
            <a:r>
              <a:rPr lang="en-US" dirty="0"/>
              <a:t>Some hard realities</a:t>
            </a:r>
          </a:p>
        </p:txBody>
      </p:sp>
      <p:sp>
        <p:nvSpPr>
          <p:cNvPr id="3" name="Content Placeholder 2">
            <a:extLst>
              <a:ext uri="{FF2B5EF4-FFF2-40B4-BE49-F238E27FC236}">
                <a16:creationId xmlns:a16="http://schemas.microsoft.com/office/drawing/2014/main" id="{E758350B-3F8A-43CB-8A68-42A165F69179}"/>
              </a:ext>
            </a:extLst>
          </p:cNvPr>
          <p:cNvSpPr>
            <a:spLocks noGrp="1"/>
          </p:cNvSpPr>
          <p:nvPr>
            <p:ph idx="1"/>
          </p:nvPr>
        </p:nvSpPr>
        <p:spPr>
          <a:xfrm>
            <a:off x="676657" y="2011680"/>
            <a:ext cx="6953176" cy="3766185"/>
          </a:xfrm>
        </p:spPr>
        <p:txBody>
          <a:bodyPr>
            <a:normAutofit/>
          </a:bodyPr>
          <a:lstStyle/>
          <a:p>
            <a:endParaRPr lang="en-US" sz="1500" dirty="0">
              <a:latin typeface="Century Gothic" panose="020B050202020202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Clr>
                <a:srgbClr val="231F20"/>
              </a:buClr>
              <a:buSzPts val="1200"/>
              <a:buFont typeface="Times New Roman" panose="02020603050405020304" pitchFamily="18" charset="0"/>
              <a:buChar char="•"/>
            </a:pPr>
            <a:r>
              <a:rPr lang="en-US" sz="1500" dirty="0">
                <a:latin typeface="Century Gothic" panose="020B0502020202020204" pitchFamily="34" charset="0"/>
                <a:ea typeface="Times New Roman" panose="02020603050405020304" pitchFamily="18" charset="0"/>
                <a:cs typeface="Times New Roman" panose="02020603050405020304" pitchFamily="18" charset="0"/>
              </a:rPr>
              <a:t>Positive attitude, hard work, personal responsibility, and being great at your job are just table stakes.</a:t>
            </a:r>
          </a:p>
          <a:p>
            <a:pPr marL="342900" marR="0" lvl="0" indent="-342900">
              <a:spcBef>
                <a:spcPts val="0"/>
              </a:spcBef>
              <a:spcAft>
                <a:spcPts val="0"/>
              </a:spcAft>
              <a:buClr>
                <a:srgbClr val="231F20"/>
              </a:buClr>
              <a:buSzPts val="1200"/>
              <a:buFont typeface="Times New Roman" panose="02020603050405020304" pitchFamily="18" charset="0"/>
              <a:buChar char="•"/>
            </a:pPr>
            <a:endParaRPr lang="en-US" sz="1500" dirty="0">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Clr>
                <a:srgbClr val="231F20"/>
              </a:buClr>
              <a:buSzPts val="1200"/>
              <a:buFont typeface="Times New Roman" panose="02020603050405020304" pitchFamily="18" charset="0"/>
              <a:buChar char="•"/>
            </a:pPr>
            <a:r>
              <a:rPr lang="en-US" sz="1500" dirty="0">
                <a:latin typeface="Century Gothic" panose="020B0502020202020204" pitchFamily="34" charset="0"/>
                <a:ea typeface="Times New Roman" panose="02020603050405020304" pitchFamily="18" charset="0"/>
                <a:cs typeface="Times New Roman" panose="02020603050405020304" pitchFamily="18" charset="0"/>
              </a:rPr>
              <a:t>No matter how creative and tenacious you may be, you still have to do things by the book and follow orders.</a:t>
            </a:r>
          </a:p>
          <a:p>
            <a:pPr marL="342900" marR="0" lvl="0" indent="-342900">
              <a:spcBef>
                <a:spcPts val="0"/>
              </a:spcBef>
              <a:spcAft>
                <a:spcPts val="0"/>
              </a:spcAft>
              <a:buClr>
                <a:srgbClr val="231F20"/>
              </a:buClr>
              <a:buSzPts val="1200"/>
              <a:buFont typeface="Times New Roman" panose="02020603050405020304" pitchFamily="18" charset="0"/>
              <a:buChar char="•"/>
            </a:pPr>
            <a:endParaRPr lang="en-US" sz="1500" dirty="0">
              <a:latin typeface="Century Gothic" panose="020B0502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Clr>
                <a:srgbClr val="231F20"/>
              </a:buClr>
              <a:buSzPts val="1200"/>
              <a:buFont typeface="Times New Roman" panose="02020603050405020304" pitchFamily="18" charset="0"/>
              <a:buChar char="•"/>
            </a:pPr>
            <a:r>
              <a:rPr lang="en-US" sz="1500" i="1" dirty="0">
                <a:latin typeface="Century Gothic" panose="020B0502020202020204" pitchFamily="34" charset="0"/>
                <a:ea typeface="Times New Roman" panose="02020603050405020304" pitchFamily="18" charset="0"/>
                <a:cs typeface="Times New Roman" panose="02020603050405020304" pitchFamily="18" charset="0"/>
              </a:rPr>
              <a:t>You cannot do everything for everybody. </a:t>
            </a:r>
          </a:p>
          <a:p>
            <a:pPr marL="342900" marR="0" lvl="0" indent="-342900">
              <a:spcBef>
                <a:spcPts val="0"/>
              </a:spcBef>
              <a:spcAft>
                <a:spcPts val="0"/>
              </a:spcAft>
              <a:buClr>
                <a:srgbClr val="231F20"/>
              </a:buClr>
              <a:buSzPts val="1200"/>
              <a:buFont typeface="Times New Roman" panose="02020603050405020304" pitchFamily="18" charset="0"/>
              <a:buChar char="•"/>
            </a:pPr>
            <a:endParaRPr lang="en-US" sz="1500" i="1" dirty="0">
              <a:latin typeface="Century Gothic" panose="020B0502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Clr>
                <a:srgbClr val="231F20"/>
              </a:buClr>
              <a:buSzPts val="1200"/>
              <a:buFont typeface="Times New Roman" panose="02020603050405020304" pitchFamily="18" charset="0"/>
              <a:buChar char="•"/>
            </a:pPr>
            <a:r>
              <a:rPr lang="en-US" sz="1500" dirty="0">
                <a:latin typeface="Century Gothic" panose="020B0502020202020204" pitchFamily="34" charset="0"/>
                <a:ea typeface="Times New Roman" panose="02020603050405020304" pitchFamily="18" charset="0"/>
                <a:cs typeface="Times New Roman" panose="02020603050405020304" pitchFamily="18" charset="0"/>
              </a:rPr>
              <a:t>You can’t be great at everything.</a:t>
            </a:r>
          </a:p>
          <a:p>
            <a:pPr marL="342900" marR="0" lvl="0" indent="-342900">
              <a:spcBef>
                <a:spcPts val="0"/>
              </a:spcBef>
              <a:spcAft>
                <a:spcPts val="0"/>
              </a:spcAft>
              <a:buClr>
                <a:srgbClr val="231F20"/>
              </a:buClr>
              <a:buSzPts val="1200"/>
              <a:buFont typeface="Times New Roman" panose="02020603050405020304" pitchFamily="18" charset="0"/>
              <a:buChar char="•"/>
            </a:pPr>
            <a:endParaRPr lang="en-US" sz="1500" dirty="0">
              <a:latin typeface="Century Gothic" panose="020B0502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Clr>
                <a:srgbClr val="231F20"/>
              </a:buClr>
              <a:buSzPts val="1200"/>
              <a:buFont typeface="Times New Roman" panose="02020603050405020304" pitchFamily="18" charset="0"/>
              <a:buChar char="•"/>
            </a:pPr>
            <a:r>
              <a:rPr lang="en-US" sz="1500" dirty="0">
                <a:latin typeface="Century Gothic" panose="020B0502020202020204" pitchFamily="34" charset="0"/>
                <a:ea typeface="Times New Roman" panose="02020603050405020304" pitchFamily="18" charset="0"/>
                <a:cs typeface="Times New Roman" panose="02020603050405020304" pitchFamily="18" charset="0"/>
              </a:rPr>
              <a:t>You only get credit for the results you deliver. You get a lot more credit when you deliver on time and on spec.</a:t>
            </a:r>
          </a:p>
          <a:p>
            <a:pPr marL="342900" marR="0" lvl="0" indent="-342900">
              <a:spcBef>
                <a:spcPts val="0"/>
              </a:spcBef>
              <a:spcAft>
                <a:spcPts val="0"/>
              </a:spcAft>
              <a:buClr>
                <a:srgbClr val="231F20"/>
              </a:buClr>
              <a:buSzPts val="1200"/>
              <a:buFont typeface="Times New Roman" panose="02020603050405020304" pitchFamily="18" charset="0"/>
              <a:buChar char="•"/>
            </a:pPr>
            <a:endParaRPr lang="en-US" sz="1500" dirty="0">
              <a:latin typeface="Century Gothic" panose="020B0502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Clr>
                <a:srgbClr val="231F20"/>
              </a:buClr>
              <a:buSzPts val="1200"/>
              <a:buFont typeface="Times New Roman" panose="02020603050405020304" pitchFamily="18" charset="0"/>
              <a:buChar char="•"/>
            </a:pPr>
            <a:r>
              <a:rPr lang="en-US" sz="1500" dirty="0">
                <a:latin typeface="Century Gothic" panose="020B0502020202020204" pitchFamily="34" charset="0"/>
                <a:ea typeface="Times New Roman" panose="02020603050405020304" pitchFamily="18" charset="0"/>
                <a:cs typeface="Times New Roman" panose="02020603050405020304" pitchFamily="18" charset="0"/>
              </a:rPr>
              <a:t>People are your number-one asset, but they are also very high maintenance, so managing relationships is mission critical.</a:t>
            </a:r>
            <a:endParaRPr lang="en-US" sz="1500" dirty="0">
              <a:latin typeface="Calibri" panose="020F0502020204030204" pitchFamily="34" charset="0"/>
              <a:ea typeface="Times New Roman" panose="02020603050405020304" pitchFamily="18" charset="0"/>
              <a:cs typeface="Times New Roman" panose="02020603050405020304" pitchFamily="18" charset="0"/>
            </a:endParaRPr>
          </a:p>
          <a:p>
            <a:r>
              <a:rPr lang="en-US" sz="1500" dirty="0">
                <a:latin typeface="Century Gothic" panose="020B0502020202020204" pitchFamily="34" charset="0"/>
                <a:ea typeface="Calibri" panose="020F0502020204030204" pitchFamily="34" charset="0"/>
                <a:cs typeface="Times New Roman" panose="02020603050405020304" pitchFamily="18" charset="0"/>
              </a:rPr>
              <a:t> </a:t>
            </a:r>
            <a:endParaRPr lang="en-US" sz="1500" dirty="0"/>
          </a:p>
        </p:txBody>
      </p:sp>
      <p:pic>
        <p:nvPicPr>
          <p:cNvPr id="9" name="Graphic 6" descr="Presentation with Checklist">
            <a:extLst>
              <a:ext uri="{FF2B5EF4-FFF2-40B4-BE49-F238E27FC236}">
                <a16:creationId xmlns:a16="http://schemas.microsoft.com/office/drawing/2014/main" id="{5B1BA6D5-78FA-40F5-A251-BE5020872E1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00058" y="1485109"/>
            <a:ext cx="3448478" cy="3448478"/>
          </a:xfrm>
          <a:prstGeom prst="rect">
            <a:avLst/>
          </a:prstGeom>
        </p:spPr>
      </p:pic>
    </p:spTree>
    <p:extLst>
      <p:ext uri="{BB962C8B-B14F-4D97-AF65-F5344CB8AC3E}">
        <p14:creationId xmlns:p14="http://schemas.microsoft.com/office/powerpoint/2010/main" val="2053239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79645-3735-44C1-862A-F81E57C494D4}"/>
              </a:ext>
            </a:extLst>
          </p:cNvPr>
          <p:cNvSpPr>
            <a:spLocks noGrp="1"/>
          </p:cNvSpPr>
          <p:nvPr>
            <p:ph type="title"/>
          </p:nvPr>
        </p:nvSpPr>
        <p:spPr>
          <a:xfrm>
            <a:off x="657224" y="499533"/>
            <a:ext cx="10772775" cy="1658198"/>
          </a:xfrm>
        </p:spPr>
        <p:txBody>
          <a:bodyPr>
            <a:normAutofit/>
          </a:bodyPr>
          <a:lstStyle/>
          <a:p>
            <a:r>
              <a:rPr lang="en-US"/>
              <a:t>STEP TWO: UNDERSTAND THE PECULIAR MATHEMATICS OF REAL INFLUENCE</a:t>
            </a:r>
          </a:p>
        </p:txBody>
      </p:sp>
      <p:sp>
        <p:nvSpPr>
          <p:cNvPr id="3" name="Content Placeholder 2">
            <a:extLst>
              <a:ext uri="{FF2B5EF4-FFF2-40B4-BE49-F238E27FC236}">
                <a16:creationId xmlns:a16="http://schemas.microsoft.com/office/drawing/2014/main" id="{EDB8C35B-9D9A-450A-B708-36CB01C88A44}"/>
              </a:ext>
            </a:extLst>
          </p:cNvPr>
          <p:cNvSpPr>
            <a:spLocks noGrp="1"/>
          </p:cNvSpPr>
          <p:nvPr>
            <p:ph idx="1"/>
          </p:nvPr>
        </p:nvSpPr>
        <p:spPr>
          <a:xfrm>
            <a:off x="4641336" y="2011680"/>
            <a:ext cx="6789044" cy="3766185"/>
          </a:xfrm>
        </p:spPr>
        <p:txBody>
          <a:bodyPr>
            <a:normAutofit fontScale="47500" lnSpcReduction="20000"/>
          </a:bodyPr>
          <a:lstStyle/>
          <a:p>
            <a:endParaRPr lang="en-US" dirty="0"/>
          </a:p>
          <a:p>
            <a:pPr marL="0" marR="0" lvl="0" indent="0">
              <a:spcBef>
                <a:spcPts val="0"/>
              </a:spcBef>
              <a:spcAft>
                <a:spcPts val="0"/>
              </a:spcAft>
              <a:buClr>
                <a:srgbClr val="231F20"/>
              </a:buClr>
              <a:buSzPts val="900"/>
              <a:buNone/>
            </a:pPr>
            <a:r>
              <a:rPr lang="en-US" sz="3300" spc="-95" dirty="0">
                <a:latin typeface="Century Gothic" panose="020B0502020202020204" pitchFamily="34" charset="0"/>
                <a:ea typeface="Century Gothic" panose="020B0502020202020204" pitchFamily="34" charset="0"/>
                <a:cs typeface="Times New Roman" panose="02020603050405020304" pitchFamily="18" charset="0"/>
              </a:rPr>
              <a:t>It is not a zero-sum game.</a:t>
            </a:r>
          </a:p>
          <a:p>
            <a:pPr marL="0" marR="0" lvl="0" indent="0">
              <a:spcBef>
                <a:spcPts val="0"/>
              </a:spcBef>
              <a:spcAft>
                <a:spcPts val="0"/>
              </a:spcAft>
              <a:buClr>
                <a:srgbClr val="231F20"/>
              </a:buClr>
              <a:buSzPts val="900"/>
              <a:buNone/>
            </a:pPr>
            <a:endParaRPr lang="en-US" sz="3300" spc="-95" dirty="0">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spcBef>
                <a:spcPts val="0"/>
              </a:spcBef>
              <a:spcAft>
                <a:spcPts val="0"/>
              </a:spcAft>
              <a:buClr>
                <a:srgbClr val="231F20"/>
              </a:buClr>
              <a:buSzPts val="900"/>
              <a:buNone/>
            </a:pPr>
            <a:r>
              <a:rPr lang="en-US" sz="3300" spc="-40" dirty="0">
                <a:latin typeface="Century Gothic" panose="020B0502020202020204" pitchFamily="34" charset="0"/>
                <a:ea typeface="Century Gothic" panose="020B0502020202020204" pitchFamily="34" charset="0"/>
                <a:cs typeface="Times New Roman" panose="02020603050405020304" pitchFamily="18" charset="0"/>
              </a:rPr>
              <a:t>Its value resides in the minds of others, but it works to your benefit.</a:t>
            </a:r>
            <a:endParaRPr lang="en-US" sz="3300" spc="-40" dirty="0">
              <a:latin typeface="Calibri" panose="020F0502020204030204" pitchFamily="34" charset="0"/>
              <a:ea typeface="Century Gothic" panose="020B0502020202020204" pitchFamily="34" charset="0"/>
              <a:cs typeface="Times New Roman" panose="02020603050405020304" pitchFamily="18" charset="0"/>
            </a:endParaRPr>
          </a:p>
          <a:p>
            <a:pPr marL="0" marR="0" lvl="0" indent="0">
              <a:spcBef>
                <a:spcPts val="0"/>
              </a:spcBef>
              <a:spcAft>
                <a:spcPts val="0"/>
              </a:spcAft>
              <a:buClr>
                <a:srgbClr val="231F20"/>
              </a:buClr>
              <a:buSzPts val="900"/>
              <a:buNone/>
            </a:pPr>
            <a:endParaRPr lang="en-US" sz="3300" spc="-40" dirty="0">
              <a:latin typeface="Calibri" panose="020F0502020204030204" pitchFamily="34" charset="0"/>
              <a:ea typeface="Century Gothic" panose="020B0502020202020204" pitchFamily="34" charset="0"/>
              <a:cs typeface="Times New Roman" panose="02020603050405020304" pitchFamily="18" charset="0"/>
            </a:endParaRPr>
          </a:p>
          <a:p>
            <a:pPr marL="0" marR="0" lvl="0" indent="0">
              <a:spcBef>
                <a:spcPts val="0"/>
              </a:spcBef>
              <a:spcAft>
                <a:spcPts val="0"/>
              </a:spcAft>
              <a:buClr>
                <a:srgbClr val="231F20"/>
              </a:buClr>
              <a:buSzPts val="900"/>
              <a:buNone/>
            </a:pPr>
            <a:r>
              <a:rPr lang="en-US" sz="3300" spc="-40" dirty="0">
                <a:latin typeface="Century Gothic" panose="020B0502020202020204" pitchFamily="34" charset="0"/>
                <a:ea typeface="Century Gothic" panose="020B0502020202020204" pitchFamily="34" charset="0"/>
                <a:cs typeface="Times New Roman" panose="02020603050405020304" pitchFamily="18" charset="0"/>
              </a:rPr>
              <a:t>It is completely intangible but can have enormous real-world consequences.</a:t>
            </a:r>
            <a:endParaRPr lang="en-US" sz="3300" spc="-40" dirty="0">
              <a:latin typeface="Calibri" panose="020F0502020204030204" pitchFamily="34" charset="0"/>
              <a:ea typeface="Century Gothic" panose="020B0502020202020204" pitchFamily="34" charset="0"/>
              <a:cs typeface="Times New Roman" panose="02020603050405020304" pitchFamily="18" charset="0"/>
            </a:endParaRPr>
          </a:p>
          <a:p>
            <a:pPr marL="0" marR="0" lvl="0" indent="0">
              <a:spcBef>
                <a:spcPts val="0"/>
              </a:spcBef>
              <a:spcAft>
                <a:spcPts val="0"/>
              </a:spcAft>
              <a:buClr>
                <a:srgbClr val="231F20"/>
              </a:buClr>
              <a:buSzPts val="900"/>
              <a:buNone/>
            </a:pPr>
            <a:endParaRPr lang="en-US" sz="3300" spc="-40" dirty="0">
              <a:latin typeface="Calibri" panose="020F0502020204030204" pitchFamily="34" charset="0"/>
              <a:ea typeface="Century Gothic" panose="020B0502020202020204" pitchFamily="34" charset="0"/>
              <a:cs typeface="Times New Roman" panose="02020603050405020304" pitchFamily="18" charset="0"/>
            </a:endParaRPr>
          </a:p>
          <a:p>
            <a:pPr marL="0" marR="0" lvl="0" indent="0">
              <a:spcBef>
                <a:spcPts val="0"/>
              </a:spcBef>
              <a:spcAft>
                <a:spcPts val="0"/>
              </a:spcAft>
              <a:buClr>
                <a:srgbClr val="231F20"/>
              </a:buClr>
              <a:buSzPts val="900"/>
              <a:buNone/>
            </a:pPr>
            <a:r>
              <a:rPr lang="en-US" sz="3300" spc="-40" dirty="0">
                <a:latin typeface="Century Gothic" panose="020B0502020202020204" pitchFamily="34" charset="0"/>
                <a:ea typeface="Century Gothic" panose="020B0502020202020204" pitchFamily="34" charset="0"/>
                <a:cs typeface="Times New Roman" panose="02020603050405020304" pitchFamily="18" charset="0"/>
              </a:rPr>
              <a:t>It can accrue quickly and grow quickly, but it is a long- term asset.</a:t>
            </a:r>
            <a:endParaRPr lang="en-US" sz="3300" spc="-40" dirty="0">
              <a:latin typeface="Calibri" panose="020F0502020204030204" pitchFamily="34" charset="0"/>
              <a:ea typeface="Century Gothic" panose="020B0502020202020204" pitchFamily="34" charset="0"/>
              <a:cs typeface="Times New Roman" panose="02020603050405020304" pitchFamily="18" charset="0"/>
            </a:endParaRPr>
          </a:p>
          <a:p>
            <a:pPr marL="0" marR="0" lvl="0" indent="0">
              <a:spcBef>
                <a:spcPts val="0"/>
              </a:spcBef>
              <a:spcAft>
                <a:spcPts val="0"/>
              </a:spcAft>
              <a:buClr>
                <a:srgbClr val="231F20"/>
              </a:buClr>
              <a:buSzPts val="900"/>
              <a:buNone/>
            </a:pPr>
            <a:endParaRPr lang="en-US" sz="3300" spc="-40" dirty="0">
              <a:latin typeface="Calibri" panose="020F0502020204030204" pitchFamily="34" charset="0"/>
              <a:ea typeface="Century Gothic" panose="020B0502020202020204" pitchFamily="34" charset="0"/>
              <a:cs typeface="Times New Roman" panose="02020603050405020304" pitchFamily="18" charset="0"/>
            </a:endParaRPr>
          </a:p>
          <a:p>
            <a:pPr marL="0" marR="0" lvl="0" indent="0">
              <a:spcBef>
                <a:spcPts val="0"/>
              </a:spcBef>
              <a:spcAft>
                <a:spcPts val="0"/>
              </a:spcAft>
              <a:buClr>
                <a:srgbClr val="231F20"/>
              </a:buClr>
              <a:buSzPts val="900"/>
              <a:buNone/>
            </a:pPr>
            <a:r>
              <a:rPr lang="en-US" sz="3300" spc="-40" dirty="0">
                <a:latin typeface="Century Gothic" panose="020B0502020202020204" pitchFamily="34" charset="0"/>
                <a:ea typeface="Century Gothic" panose="020B0502020202020204" pitchFamily="34" charset="0"/>
                <a:cs typeface="Times New Roman" panose="02020603050405020304" pitchFamily="18" charset="0"/>
              </a:rPr>
              <a:t>It’s incredibly valuable, but you cannot buy it.</a:t>
            </a:r>
            <a:endParaRPr lang="en-US" sz="3300" spc="-40" dirty="0">
              <a:latin typeface="Calibri" panose="020F0502020204030204" pitchFamily="34" charset="0"/>
              <a:ea typeface="Century Gothic" panose="020B0502020202020204" pitchFamily="34" charset="0"/>
              <a:cs typeface="Times New Roman" panose="02020603050405020304" pitchFamily="18" charset="0"/>
            </a:endParaRPr>
          </a:p>
          <a:p>
            <a:pPr marL="0" marR="0" lvl="0" indent="0">
              <a:spcBef>
                <a:spcPts val="0"/>
              </a:spcBef>
              <a:spcAft>
                <a:spcPts val="0"/>
              </a:spcAft>
              <a:buClr>
                <a:srgbClr val="231F20"/>
              </a:buClr>
              <a:buSzPts val="900"/>
              <a:buNone/>
            </a:pPr>
            <a:endParaRPr lang="en-US" sz="3300" spc="-40" dirty="0">
              <a:latin typeface="Calibri" panose="020F0502020204030204" pitchFamily="34" charset="0"/>
              <a:ea typeface="Century Gothic" panose="020B0502020202020204" pitchFamily="34" charset="0"/>
              <a:cs typeface="Times New Roman" panose="02020603050405020304" pitchFamily="18" charset="0"/>
            </a:endParaRPr>
          </a:p>
          <a:p>
            <a:pPr marL="0" marR="0" lvl="0" indent="0">
              <a:spcBef>
                <a:spcPts val="0"/>
              </a:spcBef>
              <a:spcAft>
                <a:spcPts val="0"/>
              </a:spcAft>
              <a:buClr>
                <a:srgbClr val="231F20"/>
              </a:buClr>
              <a:buSzPts val="900"/>
              <a:buNone/>
            </a:pPr>
            <a:r>
              <a:rPr lang="en-US" sz="3300" spc="-40" dirty="0">
                <a:latin typeface="Century Gothic" panose="020B0502020202020204" pitchFamily="34" charset="0"/>
                <a:ea typeface="Century Gothic" panose="020B0502020202020204" pitchFamily="34" charset="0"/>
                <a:cs typeface="Times New Roman" panose="02020603050405020304" pitchFamily="18" charset="0"/>
              </a:rPr>
              <a:t>People will do things for you based on it, but there is no quid pro quo involved.</a:t>
            </a:r>
            <a:endParaRPr lang="en-US" sz="3300" spc="-40" dirty="0">
              <a:latin typeface="Calibri" panose="020F0502020204030204" pitchFamily="34" charset="0"/>
              <a:ea typeface="Century Gothic" panose="020B0502020202020204" pitchFamily="34" charset="0"/>
              <a:cs typeface="Times New Roman" panose="02020603050405020304" pitchFamily="18" charset="0"/>
            </a:endParaRPr>
          </a:p>
          <a:p>
            <a:pPr marL="0" marR="0" lvl="0" indent="0">
              <a:spcBef>
                <a:spcPts val="0"/>
              </a:spcBef>
              <a:spcAft>
                <a:spcPts val="0"/>
              </a:spcAft>
              <a:buClr>
                <a:srgbClr val="231F20"/>
              </a:buClr>
              <a:buSzPts val="900"/>
              <a:buNone/>
            </a:pPr>
            <a:endParaRPr lang="en-US" sz="3300" spc="-40" dirty="0">
              <a:latin typeface="Calibri" panose="020F0502020204030204" pitchFamily="34" charset="0"/>
              <a:ea typeface="Century Gothic" panose="020B0502020202020204" pitchFamily="34" charset="0"/>
              <a:cs typeface="Times New Roman" panose="02020603050405020304" pitchFamily="18" charset="0"/>
            </a:endParaRPr>
          </a:p>
          <a:p>
            <a:pPr marL="0" marR="0" lvl="0" indent="0">
              <a:spcBef>
                <a:spcPts val="0"/>
              </a:spcBef>
              <a:spcAft>
                <a:spcPts val="0"/>
              </a:spcAft>
              <a:buClr>
                <a:srgbClr val="231F20"/>
              </a:buClr>
              <a:buSzPts val="900"/>
              <a:buNone/>
            </a:pPr>
            <a:r>
              <a:rPr lang="en-US" sz="3300" spc="-40" dirty="0">
                <a:latin typeface="Century Gothic" panose="020B0502020202020204" pitchFamily="34" charset="0"/>
                <a:ea typeface="Century Gothic" panose="020B0502020202020204" pitchFamily="34" charset="0"/>
                <a:cs typeface="Times New Roman" panose="02020603050405020304" pitchFamily="18" charset="0"/>
              </a:rPr>
              <a:t>Spending it, lending it, and giving it away just makes its value grow.</a:t>
            </a:r>
            <a:endParaRPr lang="en-US" sz="3300" spc="-40" dirty="0">
              <a:latin typeface="Calibri" panose="020F0502020204030204" pitchFamily="34" charset="0"/>
              <a:ea typeface="Century Gothic" panose="020B0502020202020204" pitchFamily="34" charset="0"/>
              <a:cs typeface="Times New Roman" panose="02020603050405020304" pitchFamily="18" charset="0"/>
            </a:endParaRPr>
          </a:p>
          <a:p>
            <a:pPr marL="0" marR="0" lvl="0" indent="0">
              <a:spcBef>
                <a:spcPts val="0"/>
              </a:spcBef>
              <a:spcAft>
                <a:spcPts val="0"/>
              </a:spcAft>
              <a:buClr>
                <a:srgbClr val="231F20"/>
              </a:buClr>
              <a:buSzPts val="900"/>
              <a:buNone/>
            </a:pPr>
            <a:endParaRPr lang="en-US" sz="3300" spc="-40" dirty="0">
              <a:latin typeface="Calibri" panose="020F0502020204030204" pitchFamily="34" charset="0"/>
              <a:ea typeface="Century Gothic" panose="020B0502020202020204" pitchFamily="34" charset="0"/>
              <a:cs typeface="Times New Roman" panose="02020603050405020304" pitchFamily="18" charset="0"/>
            </a:endParaRPr>
          </a:p>
          <a:p>
            <a:pPr marL="0" marR="0" lvl="0" indent="0">
              <a:spcBef>
                <a:spcPts val="0"/>
              </a:spcBef>
              <a:spcAft>
                <a:spcPts val="0"/>
              </a:spcAft>
              <a:buClr>
                <a:srgbClr val="231F20"/>
              </a:buClr>
              <a:buSzPts val="900"/>
              <a:buNone/>
            </a:pPr>
            <a:r>
              <a:rPr lang="en-US" sz="3300" spc="-40" dirty="0">
                <a:latin typeface="Century Gothic" panose="020B0502020202020204" pitchFamily="34" charset="0"/>
                <a:ea typeface="Century Gothic" panose="020B0502020202020204" pitchFamily="34" charset="0"/>
                <a:cs typeface="Times New Roman" panose="02020603050405020304" pitchFamily="18" charset="0"/>
              </a:rPr>
              <a:t>It builds and builds whenever you add value for others.</a:t>
            </a:r>
            <a:endParaRPr lang="en-US" sz="3300" spc="-40" dirty="0">
              <a:latin typeface="Calibri" panose="020F0502020204030204" pitchFamily="34" charset="0"/>
              <a:ea typeface="Century Gothic" panose="020B0502020202020204" pitchFamily="34" charset="0"/>
              <a:cs typeface="Century Gothic" panose="020B0502020202020204" pitchFamily="34" charset="0"/>
            </a:endParaRPr>
          </a:p>
          <a:p>
            <a:endParaRPr lang="en-US" dirty="0"/>
          </a:p>
          <a:p>
            <a:r>
              <a:rPr lang="en-US" dirty="0"/>
              <a:t> </a:t>
            </a:r>
          </a:p>
          <a:p>
            <a:endParaRPr lang="en-US" b="1" spc="-95" dirty="0">
              <a:solidFill>
                <a:srgbClr val="FF0000"/>
              </a:solidFill>
              <a:latin typeface="Calibri" panose="020F0502020204030204" pitchFamily="34" charset="0"/>
              <a:ea typeface="Century Gothic" panose="020B0502020202020204" pitchFamily="34" charset="0"/>
              <a:cs typeface="Century Gothic" panose="020B0502020202020204" pitchFamily="34" charset="0"/>
            </a:endParaRPr>
          </a:p>
          <a:p>
            <a:endParaRPr lang="en-US" dirty="0"/>
          </a:p>
        </p:txBody>
      </p:sp>
      <p:graphicFrame>
        <p:nvGraphicFramePr>
          <p:cNvPr id="6" name="Chart 5">
            <a:extLst>
              <a:ext uri="{FF2B5EF4-FFF2-40B4-BE49-F238E27FC236}">
                <a16:creationId xmlns:a16="http://schemas.microsoft.com/office/drawing/2014/main" id="{19939165-58F9-497C-A01A-F623E7250F6B}"/>
              </a:ext>
            </a:extLst>
          </p:cNvPr>
          <p:cNvGraphicFramePr/>
          <p:nvPr>
            <p:extLst>
              <p:ext uri="{D42A27DB-BD31-4B8C-83A1-F6EECF244321}">
                <p14:modId xmlns:p14="http://schemas.microsoft.com/office/powerpoint/2010/main" val="3191242671"/>
              </p:ext>
            </p:extLst>
          </p:nvPr>
        </p:nvGraphicFramePr>
        <p:xfrm>
          <a:off x="799051" y="2076150"/>
          <a:ext cx="3383936" cy="34400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18998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E7CFAA6-1DBB-43B0-BD82-2FB83CF4E4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4B34FD-4FA0-47CE-A017-09F652695F79}"/>
              </a:ext>
            </a:extLst>
          </p:cNvPr>
          <p:cNvSpPr>
            <a:spLocks noGrp="1"/>
          </p:cNvSpPr>
          <p:nvPr>
            <p:ph type="title"/>
          </p:nvPr>
        </p:nvSpPr>
        <p:spPr>
          <a:xfrm>
            <a:off x="706299" y="639763"/>
            <a:ext cx="3947998" cy="5492750"/>
          </a:xfrm>
        </p:spPr>
        <p:txBody>
          <a:bodyPr>
            <a:normAutofit/>
          </a:bodyPr>
          <a:lstStyle/>
          <a:p>
            <a:r>
              <a:rPr lang="en-US" sz="6000">
                <a:solidFill>
                  <a:srgbClr val="FFFFFF"/>
                </a:solidFill>
              </a:rPr>
              <a:t>Real influence</a:t>
            </a:r>
            <a:endParaRPr lang="en-US" sz="6000" dirty="0">
              <a:solidFill>
                <a:srgbClr val="FFFFFF"/>
              </a:solidFill>
            </a:endParaRPr>
          </a:p>
        </p:txBody>
      </p:sp>
      <p:cxnSp>
        <p:nvCxnSpPr>
          <p:cNvPr id="15" name="Straight Connector 14">
            <a:extLst>
              <a:ext uri="{FF2B5EF4-FFF2-40B4-BE49-F238E27FC236}">
                <a16:creationId xmlns:a16="http://schemas.microsoft.com/office/drawing/2014/main" id="{9E13708B-D2E3-41E3-BD49-F910056473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1323" y="2211346"/>
            <a:ext cx="0" cy="2349584"/>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CEF4BE5-8C24-488D-9D06-E753B921FC85}"/>
              </a:ext>
            </a:extLst>
          </p:cNvPr>
          <p:cNvSpPr>
            <a:spLocks noGrp="1"/>
          </p:cNvSpPr>
          <p:nvPr>
            <p:ph idx="1"/>
          </p:nvPr>
        </p:nvSpPr>
        <p:spPr>
          <a:xfrm>
            <a:off x="5288349" y="639764"/>
            <a:ext cx="6142032" cy="5492749"/>
          </a:xfrm>
        </p:spPr>
        <p:txBody>
          <a:bodyPr anchor="ctr">
            <a:normAutofit/>
          </a:bodyPr>
          <a:lstStyle/>
          <a:p>
            <a:r>
              <a:rPr lang="en-US" dirty="0"/>
              <a:t>The power people give each other because they want each other to be powerful.  </a:t>
            </a:r>
          </a:p>
          <a:p>
            <a:endParaRPr lang="en-US" dirty="0"/>
          </a:p>
          <a:p>
            <a:r>
              <a:rPr lang="en-US" dirty="0"/>
              <a:t>The power you have when other people really want to do things for you, make good use of your time, and contribute to your success. </a:t>
            </a:r>
          </a:p>
          <a:p>
            <a:endParaRPr lang="en-US" dirty="0"/>
          </a:p>
        </p:txBody>
      </p:sp>
    </p:spTree>
    <p:extLst>
      <p:ext uri="{BB962C8B-B14F-4D97-AF65-F5344CB8AC3E}">
        <p14:creationId xmlns:p14="http://schemas.microsoft.com/office/powerpoint/2010/main" val="286366089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E7CFAA6-1DBB-43B0-BD82-2FB83CF4E4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BF1273-C89E-47F1-A94A-2B917A9F8B39}"/>
              </a:ext>
            </a:extLst>
          </p:cNvPr>
          <p:cNvSpPr>
            <a:spLocks noGrp="1"/>
          </p:cNvSpPr>
          <p:nvPr>
            <p:ph type="title"/>
          </p:nvPr>
        </p:nvSpPr>
        <p:spPr>
          <a:xfrm>
            <a:off x="706298" y="639763"/>
            <a:ext cx="3997693" cy="5492750"/>
          </a:xfrm>
        </p:spPr>
        <p:txBody>
          <a:bodyPr>
            <a:normAutofit/>
          </a:bodyPr>
          <a:lstStyle/>
          <a:p>
            <a:r>
              <a:rPr lang="en-US" sz="6000">
                <a:solidFill>
                  <a:srgbClr val="FFFFFF"/>
                </a:solidFill>
              </a:rPr>
              <a:t>False influence</a:t>
            </a:r>
          </a:p>
        </p:txBody>
      </p:sp>
      <p:graphicFrame>
        <p:nvGraphicFramePr>
          <p:cNvPr id="13" name="Content Placeholder 2">
            <a:extLst>
              <a:ext uri="{FF2B5EF4-FFF2-40B4-BE49-F238E27FC236}">
                <a16:creationId xmlns:a16="http://schemas.microsoft.com/office/drawing/2014/main" id="{87DDF542-27AB-4DCC-90BB-B08B0A043946}"/>
              </a:ext>
            </a:extLst>
          </p:cNvPr>
          <p:cNvGraphicFramePr>
            <a:graphicFrameLocks noGrp="1"/>
          </p:cNvGraphicFramePr>
          <p:nvPr>
            <p:ph idx="1"/>
            <p:extLst>
              <p:ext uri="{D42A27DB-BD31-4B8C-83A1-F6EECF244321}">
                <p14:modId xmlns:p14="http://schemas.microsoft.com/office/powerpoint/2010/main" val="4139514696"/>
              </p:ext>
            </p:extLst>
          </p:nvPr>
        </p:nvGraphicFramePr>
        <p:xfrm>
          <a:off x="5288347" y="639763"/>
          <a:ext cx="6254724" cy="5492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4554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Formulas on a background">
            <a:extLst>
              <a:ext uri="{FF2B5EF4-FFF2-40B4-BE49-F238E27FC236}">
                <a16:creationId xmlns:a16="http://schemas.microsoft.com/office/drawing/2014/main" id="{B06A87A4-0F08-44A8-97B9-FCC352418239}"/>
              </a:ext>
            </a:extLst>
          </p:cNvPr>
          <p:cNvPicPr>
            <a:picLocks noChangeAspect="1"/>
          </p:cNvPicPr>
          <p:nvPr/>
        </p:nvPicPr>
        <p:blipFill rotWithShape="1">
          <a:blip r:embed="rId2">
            <a:alphaModFix amt="35000"/>
          </a:blip>
          <a:srcRect t="5863" b="19137"/>
          <a:stretch/>
        </p:blipFill>
        <p:spPr>
          <a:xfrm>
            <a:off x="20" y="10"/>
            <a:ext cx="12191980" cy="6857990"/>
          </a:xfrm>
          <a:prstGeom prst="rect">
            <a:avLst/>
          </a:prstGeom>
        </p:spPr>
      </p:pic>
      <p:sp>
        <p:nvSpPr>
          <p:cNvPr id="2" name="Title 1">
            <a:extLst>
              <a:ext uri="{FF2B5EF4-FFF2-40B4-BE49-F238E27FC236}">
                <a16:creationId xmlns:a16="http://schemas.microsoft.com/office/drawing/2014/main" id="{C7F7EBE7-2937-4B5C-8E14-C0034A2E6B8B}"/>
              </a:ext>
            </a:extLst>
          </p:cNvPr>
          <p:cNvSpPr>
            <a:spLocks noGrp="1"/>
          </p:cNvSpPr>
          <p:nvPr>
            <p:ph type="title"/>
          </p:nvPr>
        </p:nvSpPr>
        <p:spPr>
          <a:xfrm>
            <a:off x="657224" y="499533"/>
            <a:ext cx="10772775" cy="1658198"/>
          </a:xfrm>
        </p:spPr>
        <p:txBody>
          <a:bodyPr>
            <a:normAutofit/>
          </a:bodyPr>
          <a:lstStyle/>
          <a:p>
            <a:r>
              <a:rPr lang="en-US">
                <a:solidFill>
                  <a:schemeClr val="tx1"/>
                </a:solidFill>
              </a:rPr>
              <a:t>False influence versus real influence</a:t>
            </a:r>
          </a:p>
        </p:txBody>
      </p:sp>
      <p:sp>
        <p:nvSpPr>
          <p:cNvPr id="3" name="Content Placeholder 2">
            <a:extLst>
              <a:ext uri="{FF2B5EF4-FFF2-40B4-BE49-F238E27FC236}">
                <a16:creationId xmlns:a16="http://schemas.microsoft.com/office/drawing/2014/main" id="{B6527937-E1FC-446D-862A-4369FCBE1335}"/>
              </a:ext>
            </a:extLst>
          </p:cNvPr>
          <p:cNvSpPr>
            <a:spLocks noGrp="1"/>
          </p:cNvSpPr>
          <p:nvPr>
            <p:ph idx="1"/>
          </p:nvPr>
        </p:nvSpPr>
        <p:spPr>
          <a:xfrm>
            <a:off x="676656" y="2011680"/>
            <a:ext cx="10753725" cy="3766185"/>
          </a:xfrm>
        </p:spPr>
        <p:txBody>
          <a:bodyPr>
            <a:normAutofit/>
          </a:bodyPr>
          <a:lstStyle/>
          <a:p>
            <a:pPr marL="0" indent="0">
              <a:buNone/>
            </a:pPr>
            <a:r>
              <a:rPr lang="en-US">
                <a:solidFill>
                  <a:schemeClr val="tx1"/>
                </a:solidFill>
              </a:rPr>
              <a:t>False influence—pressure on people to get them to comply–-might get you what you want in the very short term or even for a while. Most likely, though, people will root against you, wish for your failure, or work to take away your power, not give you more.</a:t>
            </a:r>
          </a:p>
          <a:p>
            <a:endParaRPr lang="en-US">
              <a:solidFill>
                <a:schemeClr val="tx1"/>
              </a:solidFill>
            </a:endParaRPr>
          </a:p>
          <a:p>
            <a:r>
              <a:rPr lang="en-US">
                <a:solidFill>
                  <a:schemeClr val="tx1"/>
                </a:solidFill>
              </a:rPr>
              <a:t>The only way to build real influence is to focus on serving others, adding value in every interaction, doing the right things for the right reasons, playing the long game, one moment at a time. </a:t>
            </a:r>
          </a:p>
          <a:p>
            <a:endParaRPr lang="en-US">
              <a:solidFill>
                <a:schemeClr val="tx1"/>
              </a:solidFill>
            </a:endParaRPr>
          </a:p>
          <a:p>
            <a:r>
              <a:rPr lang="en-US">
                <a:solidFill>
                  <a:schemeClr val="tx1"/>
                </a:solidFill>
              </a:rPr>
              <a:t>You see, the math is peculiar. </a:t>
            </a:r>
          </a:p>
        </p:txBody>
      </p:sp>
    </p:spTree>
    <p:extLst>
      <p:ext uri="{BB962C8B-B14F-4D97-AF65-F5344CB8AC3E}">
        <p14:creationId xmlns:p14="http://schemas.microsoft.com/office/powerpoint/2010/main" val="28620737"/>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9" name="Rectangle 88">
            <a:extLst>
              <a:ext uri="{FF2B5EF4-FFF2-40B4-BE49-F238E27FC236}">
                <a16:creationId xmlns:a16="http://schemas.microsoft.com/office/drawing/2014/main" id="{D9D9D0AB-1E2F-44A8-B9C6-FA40983018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0E7D00-1C0C-448E-9108-C586EE0615E9}"/>
              </a:ext>
            </a:extLst>
          </p:cNvPr>
          <p:cNvSpPr>
            <a:spLocks noGrp="1"/>
          </p:cNvSpPr>
          <p:nvPr>
            <p:ph type="title"/>
          </p:nvPr>
        </p:nvSpPr>
        <p:spPr>
          <a:xfrm>
            <a:off x="903514" y="3897087"/>
            <a:ext cx="7417207" cy="838898"/>
          </a:xfrm>
        </p:spPr>
        <p:txBody>
          <a:bodyPr anchor="ctr">
            <a:normAutofit/>
          </a:bodyPr>
          <a:lstStyle/>
          <a:p>
            <a:r>
              <a:rPr lang="en-US" sz="3300"/>
              <a:t>STEP THREE: LEAD FROM WHEREVER YOU ARE</a:t>
            </a:r>
          </a:p>
        </p:txBody>
      </p:sp>
      <p:sp>
        <p:nvSpPr>
          <p:cNvPr id="91" name="Rectangle 90">
            <a:extLst>
              <a:ext uri="{FF2B5EF4-FFF2-40B4-BE49-F238E27FC236}">
                <a16:creationId xmlns:a16="http://schemas.microsoft.com/office/drawing/2014/main" id="{50E2AEF9-3220-4407-B76B-1B6E3952E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0142"/>
            <a:ext cx="3860771" cy="29321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Freeform: Shape 92">
            <a:extLst>
              <a:ext uri="{FF2B5EF4-FFF2-40B4-BE49-F238E27FC236}">
                <a16:creationId xmlns:a16="http://schemas.microsoft.com/office/drawing/2014/main" id="{A7B3F9C8-86C0-4312-86B9-092F501C3D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 y="824735"/>
            <a:ext cx="3664827" cy="2604266"/>
          </a:xfrm>
          <a:custGeom>
            <a:avLst/>
            <a:gdLst>
              <a:gd name="connsiteX0" fmla="*/ 0 w 3664827"/>
              <a:gd name="connsiteY0" fmla="*/ 0 h 2604266"/>
              <a:gd name="connsiteX1" fmla="*/ 3664827 w 3664827"/>
              <a:gd name="connsiteY1" fmla="*/ 0 h 2604266"/>
              <a:gd name="connsiteX2" fmla="*/ 3664827 w 3664827"/>
              <a:gd name="connsiteY2" fmla="*/ 2604266 h 2604266"/>
              <a:gd name="connsiteX3" fmla="*/ 0 w 3664827"/>
              <a:gd name="connsiteY3" fmla="*/ 2604266 h 2604266"/>
            </a:gdLst>
            <a:ahLst/>
            <a:cxnLst>
              <a:cxn ang="0">
                <a:pos x="connsiteX0" y="connsiteY0"/>
              </a:cxn>
              <a:cxn ang="0">
                <a:pos x="connsiteX1" y="connsiteY1"/>
              </a:cxn>
              <a:cxn ang="0">
                <a:pos x="connsiteX2" y="connsiteY2"/>
              </a:cxn>
              <a:cxn ang="0">
                <a:pos x="connsiteX3" y="connsiteY3"/>
              </a:cxn>
            </a:cxnLst>
            <a:rect l="l" t="t" r="r" b="b"/>
            <a:pathLst>
              <a:path w="3664827" h="2604266">
                <a:moveTo>
                  <a:pt x="0" y="0"/>
                </a:moveTo>
                <a:lnTo>
                  <a:pt x="3664827" y="0"/>
                </a:lnTo>
                <a:lnTo>
                  <a:pt x="3664827" y="2604266"/>
                </a:lnTo>
                <a:lnTo>
                  <a:pt x="0" y="2604266"/>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Graphic 8" descr="Sort">
            <a:extLst>
              <a:ext uri="{FF2B5EF4-FFF2-40B4-BE49-F238E27FC236}">
                <a16:creationId xmlns:a16="http://schemas.microsoft.com/office/drawing/2014/main" id="{5A717958-50FD-4370-9967-801B07D8B9F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2175" y="1099203"/>
            <a:ext cx="2032401" cy="2032401"/>
          </a:xfrm>
          <a:prstGeom prst="rect">
            <a:avLst/>
          </a:prstGeom>
        </p:spPr>
      </p:pic>
      <p:sp>
        <p:nvSpPr>
          <p:cNvPr id="95" name="Rectangle 94">
            <a:extLst>
              <a:ext uri="{FF2B5EF4-FFF2-40B4-BE49-F238E27FC236}">
                <a16:creationId xmlns:a16="http://schemas.microsoft.com/office/drawing/2014/main" id="{2CAFBD32-D3B9-4AA1-8A52-E7788A955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2885" y="0"/>
            <a:ext cx="4332545" cy="31316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Freeform: Shape 96">
            <a:extLst>
              <a:ext uri="{FF2B5EF4-FFF2-40B4-BE49-F238E27FC236}">
                <a16:creationId xmlns:a16="http://schemas.microsoft.com/office/drawing/2014/main" id="{6A9F6B17-94E2-4E2E-94FB-971054C568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54280" y="1"/>
            <a:ext cx="3966436" cy="2952729"/>
          </a:xfrm>
          <a:custGeom>
            <a:avLst/>
            <a:gdLst>
              <a:gd name="connsiteX0" fmla="*/ 0 w 3966436"/>
              <a:gd name="connsiteY0" fmla="*/ 0 h 2952729"/>
              <a:gd name="connsiteX1" fmla="*/ 3966436 w 3966436"/>
              <a:gd name="connsiteY1" fmla="*/ 0 h 2952729"/>
              <a:gd name="connsiteX2" fmla="*/ 3966436 w 3966436"/>
              <a:gd name="connsiteY2" fmla="*/ 2952729 h 2952729"/>
              <a:gd name="connsiteX3" fmla="*/ 0 w 3966436"/>
              <a:gd name="connsiteY3" fmla="*/ 2952729 h 2952729"/>
            </a:gdLst>
            <a:ahLst/>
            <a:cxnLst>
              <a:cxn ang="0">
                <a:pos x="connsiteX0" y="connsiteY0"/>
              </a:cxn>
              <a:cxn ang="0">
                <a:pos x="connsiteX1" y="connsiteY1"/>
              </a:cxn>
              <a:cxn ang="0">
                <a:pos x="connsiteX2" y="connsiteY2"/>
              </a:cxn>
              <a:cxn ang="0">
                <a:pos x="connsiteX3" y="connsiteY3"/>
              </a:cxn>
            </a:cxnLst>
            <a:rect l="l" t="t" r="r" b="b"/>
            <a:pathLst>
              <a:path w="3966436" h="2952729">
                <a:moveTo>
                  <a:pt x="0" y="0"/>
                </a:moveTo>
                <a:lnTo>
                  <a:pt x="3966436" y="0"/>
                </a:lnTo>
                <a:lnTo>
                  <a:pt x="3966436" y="2952729"/>
                </a:lnTo>
                <a:lnTo>
                  <a:pt x="0" y="295272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7" name="Graphic 66" descr="Maximize">
            <a:extLst>
              <a:ext uri="{FF2B5EF4-FFF2-40B4-BE49-F238E27FC236}">
                <a16:creationId xmlns:a16="http://schemas.microsoft.com/office/drawing/2014/main" id="{B0033A22-6D51-453A-88EC-6823B667098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33113" y="373711"/>
            <a:ext cx="2254710" cy="2254710"/>
          </a:xfrm>
          <a:prstGeom prst="rect">
            <a:avLst/>
          </a:prstGeom>
        </p:spPr>
      </p:pic>
      <p:sp>
        <p:nvSpPr>
          <p:cNvPr id="15" name="Content Placeholder 14">
            <a:extLst>
              <a:ext uri="{FF2B5EF4-FFF2-40B4-BE49-F238E27FC236}">
                <a16:creationId xmlns:a16="http://schemas.microsoft.com/office/drawing/2014/main" id="{69F61FD7-4F7C-4AF8-8F7D-61AA4C90EFA1}"/>
              </a:ext>
            </a:extLst>
          </p:cNvPr>
          <p:cNvSpPr>
            <a:spLocks noGrp="1"/>
          </p:cNvSpPr>
          <p:nvPr>
            <p:ph idx="1"/>
          </p:nvPr>
        </p:nvSpPr>
        <p:spPr>
          <a:xfrm>
            <a:off x="903514" y="4849005"/>
            <a:ext cx="7417207" cy="1508251"/>
          </a:xfrm>
        </p:spPr>
        <p:txBody>
          <a:bodyPr>
            <a:normAutofit/>
          </a:bodyPr>
          <a:lstStyle/>
          <a:p>
            <a:endParaRPr lang="en-US" dirty="0"/>
          </a:p>
          <a:p>
            <a:endParaRPr lang="en-US" dirty="0"/>
          </a:p>
          <a:p>
            <a:r>
              <a:rPr lang="en-US" b="1" dirty="0"/>
              <a:t>Up, down, sideways… and diagonal.</a:t>
            </a:r>
          </a:p>
        </p:txBody>
      </p:sp>
      <p:sp>
        <p:nvSpPr>
          <p:cNvPr id="99" name="Rectangle 98">
            <a:extLst>
              <a:ext uri="{FF2B5EF4-FFF2-40B4-BE49-F238E27FC236}">
                <a16:creationId xmlns:a16="http://schemas.microsoft.com/office/drawing/2014/main" id="{7B1FFF1B-D8E7-43C1-963D-013BA4049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00" y="660142"/>
            <a:ext cx="3429000" cy="50548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Freeform: Shape 100">
            <a:extLst>
              <a:ext uri="{FF2B5EF4-FFF2-40B4-BE49-F238E27FC236}">
                <a16:creationId xmlns:a16="http://schemas.microsoft.com/office/drawing/2014/main" id="{EEE4CF30-56F7-4B6A-9A9B-A640E1922C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2136" y="824734"/>
            <a:ext cx="3249864" cy="4726979"/>
          </a:xfrm>
          <a:custGeom>
            <a:avLst/>
            <a:gdLst>
              <a:gd name="connsiteX0" fmla="*/ 0 w 3249864"/>
              <a:gd name="connsiteY0" fmla="*/ 0 h 4726979"/>
              <a:gd name="connsiteX1" fmla="*/ 3249864 w 3249864"/>
              <a:gd name="connsiteY1" fmla="*/ 0 h 4726979"/>
              <a:gd name="connsiteX2" fmla="*/ 3249864 w 3249864"/>
              <a:gd name="connsiteY2" fmla="*/ 4726979 h 4726979"/>
              <a:gd name="connsiteX3" fmla="*/ 0 w 3249864"/>
              <a:gd name="connsiteY3" fmla="*/ 4726979 h 4726979"/>
            </a:gdLst>
            <a:ahLst/>
            <a:cxnLst>
              <a:cxn ang="0">
                <a:pos x="connsiteX0" y="connsiteY0"/>
              </a:cxn>
              <a:cxn ang="0">
                <a:pos x="connsiteX1" y="connsiteY1"/>
              </a:cxn>
              <a:cxn ang="0">
                <a:pos x="connsiteX2" y="connsiteY2"/>
              </a:cxn>
              <a:cxn ang="0">
                <a:pos x="connsiteX3" y="connsiteY3"/>
              </a:cxn>
            </a:cxnLst>
            <a:rect l="l" t="t" r="r" b="b"/>
            <a:pathLst>
              <a:path w="3249864" h="4726979">
                <a:moveTo>
                  <a:pt x="0" y="0"/>
                </a:moveTo>
                <a:lnTo>
                  <a:pt x="3249864" y="0"/>
                </a:lnTo>
                <a:lnTo>
                  <a:pt x="3249864" y="4726979"/>
                </a:lnTo>
                <a:lnTo>
                  <a:pt x="0" y="47269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Graphic 10" descr="Transfer">
            <a:extLst>
              <a:ext uri="{FF2B5EF4-FFF2-40B4-BE49-F238E27FC236}">
                <a16:creationId xmlns:a16="http://schemas.microsoft.com/office/drawing/2014/main" id="{1C69DA96-8601-4C0F-A1BD-ABBD76AD4B5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23606" y="2016932"/>
            <a:ext cx="2422079" cy="2422079"/>
          </a:xfrm>
          <a:prstGeom prst="rect">
            <a:avLst/>
          </a:prstGeom>
        </p:spPr>
      </p:pic>
    </p:spTree>
    <p:extLst>
      <p:ext uri="{BB962C8B-B14F-4D97-AF65-F5344CB8AC3E}">
        <p14:creationId xmlns:p14="http://schemas.microsoft.com/office/powerpoint/2010/main" val="2403393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B8B45-5689-488C-B801-67137C63BDCB}"/>
              </a:ext>
            </a:extLst>
          </p:cNvPr>
          <p:cNvSpPr>
            <a:spLocks noGrp="1"/>
          </p:cNvSpPr>
          <p:nvPr>
            <p:ph type="title"/>
          </p:nvPr>
        </p:nvSpPr>
        <p:spPr>
          <a:xfrm>
            <a:off x="657225" y="499533"/>
            <a:ext cx="6972607" cy="1658198"/>
          </a:xfrm>
        </p:spPr>
        <p:txBody>
          <a:bodyPr>
            <a:normAutofit/>
          </a:bodyPr>
          <a:lstStyle/>
          <a:p>
            <a:r>
              <a:rPr lang="en-US" sz="4600"/>
              <a:t>You have to go vertical before you go sideways… or diagonal.</a:t>
            </a:r>
          </a:p>
        </p:txBody>
      </p:sp>
      <p:sp>
        <p:nvSpPr>
          <p:cNvPr id="3" name="Content Placeholder 2">
            <a:extLst>
              <a:ext uri="{FF2B5EF4-FFF2-40B4-BE49-F238E27FC236}">
                <a16:creationId xmlns:a16="http://schemas.microsoft.com/office/drawing/2014/main" id="{7E00CF8E-0099-42DD-9C92-8A8D2D757F0F}"/>
              </a:ext>
            </a:extLst>
          </p:cNvPr>
          <p:cNvSpPr>
            <a:spLocks noGrp="1"/>
          </p:cNvSpPr>
          <p:nvPr>
            <p:ph idx="1"/>
          </p:nvPr>
        </p:nvSpPr>
        <p:spPr>
          <a:xfrm>
            <a:off x="676657" y="2011680"/>
            <a:ext cx="6953176" cy="3766185"/>
          </a:xfrm>
        </p:spPr>
        <p:txBody>
          <a:bodyPr>
            <a:normAutofit/>
          </a:bodyPr>
          <a:lstStyle/>
          <a:p>
            <a:endParaRPr lang="en-US" sz="1900"/>
          </a:p>
          <a:p>
            <a:r>
              <a:rPr lang="en-US" sz="1900"/>
              <a:t>Go over your own head, first: Know what’s required and what’s allowed. </a:t>
            </a:r>
          </a:p>
          <a:p>
            <a:endParaRPr lang="en-US" sz="1900"/>
          </a:p>
          <a:p>
            <a:r>
              <a:rPr lang="en-US" sz="1900"/>
              <a:t>Make sure your direct reports so they understand their marching orders and have the authority to make the necessary choices to get their work done.</a:t>
            </a:r>
          </a:p>
          <a:p>
            <a:endParaRPr lang="en-US" sz="1900"/>
          </a:p>
          <a:p>
            <a:r>
              <a:rPr lang="en-US" sz="1900"/>
              <a:t>Ensure alignment on priorities, ground rules, and marching orders, and next steps, every step of the way, through regular structured communication.</a:t>
            </a:r>
          </a:p>
          <a:p>
            <a:endParaRPr lang="en-US" sz="1900"/>
          </a:p>
        </p:txBody>
      </p:sp>
      <p:pic>
        <p:nvPicPr>
          <p:cNvPr id="4" name="Graphic 3" descr="Sort">
            <a:extLst>
              <a:ext uri="{FF2B5EF4-FFF2-40B4-BE49-F238E27FC236}">
                <a16:creationId xmlns:a16="http://schemas.microsoft.com/office/drawing/2014/main" id="{DF78F189-5F3A-4EB2-9CC7-37BE9CEC59F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100058" y="1485109"/>
            <a:ext cx="3448478" cy="3448478"/>
          </a:xfrm>
          <a:prstGeom prst="rect">
            <a:avLst/>
          </a:prstGeom>
        </p:spPr>
      </p:pic>
    </p:spTree>
    <p:extLst>
      <p:ext uri="{BB962C8B-B14F-4D97-AF65-F5344CB8AC3E}">
        <p14:creationId xmlns:p14="http://schemas.microsoft.com/office/powerpoint/2010/main" val="1015100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31" name="Rectangle 20">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2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F4E33061-18A2-48C1-9A9C-982833B7E79B}"/>
              </a:ext>
            </a:extLst>
          </p:cNvPr>
          <p:cNvSpPr>
            <a:spLocks noGrp="1"/>
          </p:cNvSpPr>
          <p:nvPr>
            <p:ph type="title"/>
          </p:nvPr>
        </p:nvSpPr>
        <p:spPr>
          <a:xfrm>
            <a:off x="6476772" y="1144980"/>
            <a:ext cx="5063458" cy="1560716"/>
          </a:xfrm>
        </p:spPr>
        <p:txBody>
          <a:bodyPr>
            <a:normAutofit/>
          </a:bodyPr>
          <a:lstStyle/>
          <a:p>
            <a:r>
              <a:rPr lang="en-US" sz="3400"/>
              <a:t>Once you are aligned up and down, you can go sideways… and diagonal. </a:t>
            </a:r>
          </a:p>
        </p:txBody>
      </p:sp>
      <p:sp>
        <p:nvSpPr>
          <p:cNvPr id="32" name="Rectangle 22">
            <a:extLst>
              <a:ext uri="{FF2B5EF4-FFF2-40B4-BE49-F238E27FC236}">
                <a16:creationId xmlns:a16="http://schemas.microsoft.com/office/drawing/2014/main" id="{88E62604-C40E-4D56-9D66-FD94B0CA40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5498" y="0"/>
            <a:ext cx="4901184" cy="26167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pic>
        <p:nvPicPr>
          <p:cNvPr id="5" name="Graphic 4" descr="Transfer">
            <a:extLst>
              <a:ext uri="{FF2B5EF4-FFF2-40B4-BE49-F238E27FC236}">
                <a16:creationId xmlns:a16="http://schemas.microsoft.com/office/drawing/2014/main" id="{BBB4F1C0-F944-4133-B769-F8693C7B1F8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20601" y="179614"/>
            <a:ext cx="2270978" cy="2270978"/>
          </a:xfrm>
          <a:prstGeom prst="rect">
            <a:avLst/>
          </a:prstGeom>
        </p:spPr>
      </p:pic>
      <p:sp>
        <p:nvSpPr>
          <p:cNvPr id="33" name="Rectangle 24">
            <a:extLst>
              <a:ext uri="{FF2B5EF4-FFF2-40B4-BE49-F238E27FC236}">
                <a16:creationId xmlns:a16="http://schemas.microsoft.com/office/drawing/2014/main" id="{8A330AB8-A767-46C8-ABEF-2477854EF6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5498" y="2836942"/>
            <a:ext cx="4901184" cy="40210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pic>
        <p:nvPicPr>
          <p:cNvPr id="7" name="Graphic 6" descr="Maximize">
            <a:extLst>
              <a:ext uri="{FF2B5EF4-FFF2-40B4-BE49-F238E27FC236}">
                <a16:creationId xmlns:a16="http://schemas.microsoft.com/office/drawing/2014/main" id="{54843D68-F65F-46E0-AEE7-1571E24ABDB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16513" y="2999232"/>
            <a:ext cx="3679154" cy="3679154"/>
          </a:xfrm>
          <a:prstGeom prst="rect">
            <a:avLst/>
          </a:prstGeom>
        </p:spPr>
      </p:pic>
      <p:sp>
        <p:nvSpPr>
          <p:cNvPr id="3" name="Content Placeholder 2">
            <a:extLst>
              <a:ext uri="{FF2B5EF4-FFF2-40B4-BE49-F238E27FC236}">
                <a16:creationId xmlns:a16="http://schemas.microsoft.com/office/drawing/2014/main" id="{F08BE21E-59A1-47CB-BD6E-732D9667A914}"/>
              </a:ext>
            </a:extLst>
          </p:cNvPr>
          <p:cNvSpPr>
            <a:spLocks noGrp="1"/>
          </p:cNvSpPr>
          <p:nvPr>
            <p:ph idx="1"/>
          </p:nvPr>
        </p:nvSpPr>
        <p:spPr>
          <a:xfrm>
            <a:off x="6476772" y="2978639"/>
            <a:ext cx="5063457" cy="2729196"/>
          </a:xfrm>
        </p:spPr>
        <p:txBody>
          <a:bodyPr>
            <a:normAutofit/>
          </a:bodyPr>
          <a:lstStyle/>
          <a:p>
            <a:r>
              <a:rPr lang="en-US" sz="1100"/>
              <a:t> </a:t>
            </a:r>
          </a:p>
          <a:p>
            <a:r>
              <a:rPr lang="en-US" sz="1100"/>
              <a:t> </a:t>
            </a:r>
          </a:p>
          <a:p>
            <a:pPr lvl="0"/>
            <a:r>
              <a:rPr lang="en-US" sz="1100"/>
              <a:t>Put structure and substance into more of your unstructured communication.</a:t>
            </a:r>
          </a:p>
          <a:p>
            <a:r>
              <a:rPr lang="en-US" sz="1100"/>
              <a:t>Be known as a great meeting citizen.</a:t>
            </a:r>
          </a:p>
          <a:p>
            <a:pPr lvl="0"/>
            <a:r>
              <a:rPr lang="en-US" sz="1100"/>
              <a:t>Schedule regular one-on-ones with your regular interrupters and with those whom you interrupt on a regular basis.</a:t>
            </a:r>
          </a:p>
          <a:p>
            <a:pPr lvl="0"/>
            <a:r>
              <a:rPr lang="en-US" sz="1100"/>
              <a:t>When you are managing diagonally down, stay aligned with that person’s direct boss. When you are managing diagonally up, stay aligned with your boss.</a:t>
            </a:r>
          </a:p>
          <a:p>
            <a:r>
              <a:rPr lang="en-US" sz="1100"/>
              <a:t> </a:t>
            </a:r>
          </a:p>
          <a:p>
            <a:endParaRPr lang="en-US" sz="1100"/>
          </a:p>
        </p:txBody>
      </p:sp>
    </p:spTree>
    <p:extLst>
      <p:ext uri="{BB962C8B-B14F-4D97-AF65-F5344CB8AC3E}">
        <p14:creationId xmlns:p14="http://schemas.microsoft.com/office/powerpoint/2010/main" val="214358616"/>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85B976C-17EF-415B-B03C-BAF9443B9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0FCF240B-952B-40E0-A969-924B20B66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E411BA-8125-488A-80ED-1890EA618E96}"/>
              </a:ext>
            </a:extLst>
          </p:cNvPr>
          <p:cNvSpPr>
            <a:spLocks noGrp="1"/>
          </p:cNvSpPr>
          <p:nvPr>
            <p:ph type="title"/>
          </p:nvPr>
        </p:nvSpPr>
        <p:spPr>
          <a:xfrm>
            <a:off x="609601" y="4385066"/>
            <a:ext cx="10923638" cy="1349096"/>
          </a:xfrm>
        </p:spPr>
        <p:txBody>
          <a:bodyPr vert="horz" lIns="91440" tIns="45720" rIns="91440" bIns="45720" rtlCol="0" anchor="b">
            <a:normAutofit fontScale="90000"/>
          </a:bodyPr>
          <a:lstStyle/>
          <a:p>
            <a:pPr>
              <a:lnSpc>
                <a:spcPct val="80000"/>
              </a:lnSpc>
            </a:pPr>
            <a:r>
              <a:rPr lang="en-US" sz="5000" dirty="0">
                <a:solidFill>
                  <a:srgbClr val="FFFFFF"/>
                </a:solidFill>
              </a:rPr>
              <a:t>STEP FOUR: </a:t>
            </a:r>
            <a:br>
              <a:rPr lang="en-US" sz="5000" dirty="0">
                <a:solidFill>
                  <a:srgbClr val="FFFFFF"/>
                </a:solidFill>
              </a:rPr>
            </a:br>
            <a:r>
              <a:rPr lang="en-US" sz="5000" dirty="0">
                <a:solidFill>
                  <a:srgbClr val="FFFFFF"/>
                </a:solidFill>
              </a:rPr>
              <a:t>KNOW WHEN TO SAY NO AND HOW TO SAY YES</a:t>
            </a:r>
          </a:p>
        </p:txBody>
      </p:sp>
      <p:pic>
        <p:nvPicPr>
          <p:cNvPr id="5" name="Content Placeholder 4" descr="Comment Dislike">
            <a:extLst>
              <a:ext uri="{FF2B5EF4-FFF2-40B4-BE49-F238E27FC236}">
                <a16:creationId xmlns:a16="http://schemas.microsoft.com/office/drawing/2014/main" id="{375758E9-6E84-4DF9-A196-19886E7159FC}"/>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635457" y="678774"/>
            <a:ext cx="3525348" cy="3525348"/>
          </a:xfrm>
          <a:prstGeom prst="rect">
            <a:avLst/>
          </a:prstGeom>
        </p:spPr>
      </p:pic>
      <p:pic>
        <p:nvPicPr>
          <p:cNvPr id="7" name="Graphic 6" descr="Comment Like">
            <a:extLst>
              <a:ext uri="{FF2B5EF4-FFF2-40B4-BE49-F238E27FC236}">
                <a16:creationId xmlns:a16="http://schemas.microsoft.com/office/drawing/2014/main" id="{FBDD4B1F-B9C7-4BC4-B188-B67DA21D726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21673" y="678774"/>
            <a:ext cx="3525348" cy="3525348"/>
          </a:xfrm>
          <a:prstGeom prst="rect">
            <a:avLst/>
          </a:prstGeom>
        </p:spPr>
      </p:pic>
      <p:pic>
        <p:nvPicPr>
          <p:cNvPr id="9" name="Graphic 8" descr="Chess pieces">
            <a:extLst>
              <a:ext uri="{FF2B5EF4-FFF2-40B4-BE49-F238E27FC236}">
                <a16:creationId xmlns:a16="http://schemas.microsoft.com/office/drawing/2014/main" id="{D9098398-5B2D-46AA-BA11-A91112A1B70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07889" y="678773"/>
            <a:ext cx="3525350" cy="3525350"/>
          </a:xfrm>
          <a:prstGeom prst="rect">
            <a:avLst/>
          </a:prstGeom>
        </p:spPr>
      </p:pic>
    </p:spTree>
    <p:extLst>
      <p:ext uri="{BB962C8B-B14F-4D97-AF65-F5344CB8AC3E}">
        <p14:creationId xmlns:p14="http://schemas.microsoft.com/office/powerpoint/2010/main" val="866702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4EB2218-5FF6-41CF-9CD9-8558EC013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886" y="469469"/>
            <a:ext cx="3544586" cy="352381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0D4B003-35B9-4B7F-9B25-0F4A5B3373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7307" y="2856272"/>
            <a:ext cx="2876690" cy="351709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CDC3E4F-5A3F-442D-B359-DE63E705A7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5992" y="0"/>
            <a:ext cx="4636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6DADCC-483E-49D6-8DA9-9EE128E709BA}"/>
              </a:ext>
            </a:extLst>
          </p:cNvPr>
          <p:cNvSpPr>
            <a:spLocks noGrp="1"/>
          </p:cNvSpPr>
          <p:nvPr>
            <p:ph type="title"/>
          </p:nvPr>
        </p:nvSpPr>
        <p:spPr>
          <a:xfrm>
            <a:off x="8054939" y="499533"/>
            <a:ext cx="3635067" cy="1920240"/>
          </a:xfrm>
        </p:spPr>
        <p:txBody>
          <a:bodyPr anchor="b">
            <a:normAutofit/>
          </a:bodyPr>
          <a:lstStyle/>
          <a:p>
            <a:r>
              <a:rPr lang="en-US" sz="4000">
                <a:solidFill>
                  <a:srgbClr val="FFFFFF"/>
                </a:solidFill>
              </a:rPr>
              <a:t>Every good choice you make now…</a:t>
            </a:r>
          </a:p>
        </p:txBody>
      </p:sp>
      <p:pic>
        <p:nvPicPr>
          <p:cNvPr id="6" name="Graphic 5" descr="Artificial Intelligence">
            <a:extLst>
              <a:ext uri="{FF2B5EF4-FFF2-40B4-BE49-F238E27FC236}">
                <a16:creationId xmlns:a16="http://schemas.microsoft.com/office/drawing/2014/main" id="{25D58BD9-BED1-40C0-80C2-3BE6C62647E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2936" y="630336"/>
            <a:ext cx="3202074" cy="3202074"/>
          </a:xfrm>
          <a:prstGeom prst="rect">
            <a:avLst/>
          </a:prstGeom>
        </p:spPr>
      </p:pic>
      <p:sp>
        <p:nvSpPr>
          <p:cNvPr id="17" name="Rectangle 16">
            <a:extLst>
              <a:ext uri="{FF2B5EF4-FFF2-40B4-BE49-F238E27FC236}">
                <a16:creationId xmlns:a16="http://schemas.microsoft.com/office/drawing/2014/main" id="{A2933318-C149-4734-A762-398D58A194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7309" y="484631"/>
            <a:ext cx="2876689" cy="2190311"/>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6C53241-B6FC-412A-8609-7F296679C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885" y="4164378"/>
            <a:ext cx="3544586" cy="22089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Chess pieces">
            <a:extLst>
              <a:ext uri="{FF2B5EF4-FFF2-40B4-BE49-F238E27FC236}">
                <a16:creationId xmlns:a16="http://schemas.microsoft.com/office/drawing/2014/main" id="{F5AA5CEE-B70C-42F8-BBAF-46F15D0EDF5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35763" y="3336135"/>
            <a:ext cx="2557367" cy="2557367"/>
          </a:xfrm>
          <a:prstGeom prst="rect">
            <a:avLst/>
          </a:prstGeom>
        </p:spPr>
      </p:pic>
      <p:sp>
        <p:nvSpPr>
          <p:cNvPr id="3" name="Content Placeholder 2">
            <a:extLst>
              <a:ext uri="{FF2B5EF4-FFF2-40B4-BE49-F238E27FC236}">
                <a16:creationId xmlns:a16="http://schemas.microsoft.com/office/drawing/2014/main" id="{9CBDF0AD-384D-4144-8CB0-DDF0AEA9629D}"/>
              </a:ext>
            </a:extLst>
          </p:cNvPr>
          <p:cNvSpPr>
            <a:spLocks noGrp="1"/>
          </p:cNvSpPr>
          <p:nvPr>
            <p:ph idx="1"/>
          </p:nvPr>
        </p:nvSpPr>
        <p:spPr>
          <a:xfrm>
            <a:off x="8054939" y="2419772"/>
            <a:ext cx="3635067" cy="3456639"/>
          </a:xfrm>
        </p:spPr>
        <p:txBody>
          <a:bodyPr>
            <a:normAutofit/>
          </a:bodyPr>
          <a:lstStyle/>
          <a:p>
            <a:pPr marL="342900" marR="0" lvl="0" indent="-342900">
              <a:spcBef>
                <a:spcPts val="0"/>
              </a:spcBef>
              <a:spcAft>
                <a:spcPts val="0"/>
              </a:spcAft>
              <a:buClr>
                <a:srgbClr val="231F20"/>
              </a:buClr>
              <a:buSzPts val="900"/>
              <a:buFont typeface="Century Gothic" panose="020B0502020202020204" pitchFamily="34" charset="0"/>
              <a:buChar char="•"/>
            </a:pPr>
            <a:endParaRPr lang="en-US" sz="1800" spc="-95">
              <a:solidFill>
                <a:srgbClr val="FFFFFF"/>
              </a:solidFill>
              <a:latin typeface="Century Gothic" panose="020B0502020202020204" pitchFamily="34" charset="0"/>
              <a:ea typeface="Century Gothic" panose="020B0502020202020204" pitchFamily="34" charset="0"/>
              <a:cs typeface="Times New Roman" panose="02020603050405020304" pitchFamily="18" charset="0"/>
            </a:endParaRPr>
          </a:p>
          <a:p>
            <a:pPr marL="0" marR="0" lvl="0" indent="0">
              <a:spcBef>
                <a:spcPts val="0"/>
              </a:spcBef>
              <a:spcAft>
                <a:spcPts val="0"/>
              </a:spcAft>
              <a:buClr>
                <a:srgbClr val="231F20"/>
              </a:buClr>
              <a:buSzPts val="900"/>
              <a:buNone/>
            </a:pPr>
            <a:r>
              <a:rPr lang="en-US" sz="1800" spc="-95">
                <a:solidFill>
                  <a:srgbClr val="FFFFFF"/>
                </a:solidFill>
                <a:latin typeface="Century Gothic" panose="020B0502020202020204" pitchFamily="34" charset="0"/>
                <a:ea typeface="Century Gothic" panose="020B0502020202020204" pitchFamily="34" charset="0"/>
                <a:cs typeface="Times New Roman" panose="02020603050405020304" pitchFamily="18" charset="0"/>
              </a:rPr>
              <a:t>E</a:t>
            </a:r>
            <a:r>
              <a:rPr lang="en-US" sz="1800" spc="-15">
                <a:solidFill>
                  <a:srgbClr val="FFFFFF"/>
                </a:solidFill>
                <a:latin typeface="Century Gothic" panose="020B0502020202020204" pitchFamily="34" charset="0"/>
                <a:ea typeface="Century Gothic" panose="020B0502020202020204" pitchFamily="34" charset="0"/>
                <a:cs typeface="Times New Roman" panose="02020603050405020304" pitchFamily="18" charset="0"/>
              </a:rPr>
              <a:t>very good choice now will save everybody so much time and trouble later and will make others more confident in your choices in the future.</a:t>
            </a:r>
            <a:endParaRPr lang="en-US" sz="1800" spc="-15">
              <a:solidFill>
                <a:srgbClr val="FFFFFF"/>
              </a:solidFill>
              <a:latin typeface="Calibri" panose="020F0502020204030204" pitchFamily="34" charset="0"/>
              <a:ea typeface="Century Gothic" panose="020B0502020202020204" pitchFamily="34" charset="0"/>
              <a:cs typeface="Century Gothic" panose="020B0502020202020204" pitchFamily="34" charset="0"/>
            </a:endParaRPr>
          </a:p>
          <a:p>
            <a:br>
              <a:rPr lang="en-US" sz="1800">
                <a:solidFill>
                  <a:srgbClr val="FFFFFF"/>
                </a:solidFill>
                <a:latin typeface="Century Gothic" panose="020B0502020202020204" pitchFamily="34" charset="0"/>
                <a:ea typeface="Calibri" panose="020F0502020204030204" pitchFamily="34" charset="0"/>
                <a:cs typeface="Times New Roman" panose="02020603050405020304" pitchFamily="18" charset="0"/>
              </a:rPr>
            </a:br>
            <a:r>
              <a:rPr lang="en-US" sz="1800">
                <a:solidFill>
                  <a:srgbClr val="FFFFFF"/>
                </a:solidFill>
                <a:latin typeface="Century Gothic" panose="020B0502020202020204" pitchFamily="34" charset="0"/>
                <a:ea typeface="Calibri" panose="020F0502020204030204" pitchFamily="34" charset="0"/>
                <a:cs typeface="Times New Roman" panose="02020603050405020304" pitchFamily="18" charset="0"/>
              </a:rPr>
              <a:t> </a:t>
            </a:r>
            <a:endParaRPr lang="en-US" sz="1800">
              <a:solidFill>
                <a:srgbClr val="FFFFFF"/>
              </a:solidFill>
              <a:latin typeface="Calibri" panose="020F0502020204030204" pitchFamily="34" charset="0"/>
              <a:ea typeface="Calibri" panose="020F0502020204030204" pitchFamily="34" charset="0"/>
              <a:cs typeface="Times New Roman" panose="02020603050405020304" pitchFamily="18" charset="0"/>
            </a:endParaRPr>
          </a:p>
          <a:p>
            <a:endParaRPr lang="en-US" sz="1800">
              <a:solidFill>
                <a:srgbClr val="FFFFFF"/>
              </a:solidFill>
            </a:endParaRPr>
          </a:p>
        </p:txBody>
      </p:sp>
    </p:spTree>
    <p:extLst>
      <p:ext uri="{BB962C8B-B14F-4D97-AF65-F5344CB8AC3E}">
        <p14:creationId xmlns:p14="http://schemas.microsoft.com/office/powerpoint/2010/main" val="208050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7218665-EA77-40EC-8172-4F17E2DEDB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5992" y="0"/>
            <a:ext cx="4636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341D27-3D8E-46CE-BEFE-4FB0AD6EDB29}"/>
              </a:ext>
            </a:extLst>
          </p:cNvPr>
          <p:cNvSpPr>
            <a:spLocks noGrp="1"/>
          </p:cNvSpPr>
          <p:nvPr>
            <p:ph type="title"/>
          </p:nvPr>
        </p:nvSpPr>
        <p:spPr>
          <a:xfrm>
            <a:off x="8199458" y="643467"/>
            <a:ext cx="3349075" cy="5584296"/>
          </a:xfrm>
        </p:spPr>
        <p:txBody>
          <a:bodyPr anchor="ctr">
            <a:normAutofit/>
          </a:bodyPr>
          <a:lstStyle/>
          <a:p>
            <a:r>
              <a:rPr lang="en-US" sz="4000">
                <a:solidFill>
                  <a:srgbClr val="FFFFFF"/>
                </a:solidFill>
              </a:rPr>
              <a:t>Take other people’s needs seriously.</a:t>
            </a:r>
          </a:p>
        </p:txBody>
      </p:sp>
      <p:graphicFrame>
        <p:nvGraphicFramePr>
          <p:cNvPr id="10" name="Content Placeholder 2">
            <a:extLst>
              <a:ext uri="{FF2B5EF4-FFF2-40B4-BE49-F238E27FC236}">
                <a16:creationId xmlns:a16="http://schemas.microsoft.com/office/drawing/2014/main" id="{F42D6234-5F77-466B-9A80-BA58FF7EC598}"/>
              </a:ext>
            </a:extLst>
          </p:cNvPr>
          <p:cNvGraphicFramePr>
            <a:graphicFrameLocks noGrp="1"/>
          </p:cNvGraphicFramePr>
          <p:nvPr>
            <p:ph idx="1"/>
            <p:extLst>
              <p:ext uri="{D42A27DB-BD31-4B8C-83A1-F6EECF244321}">
                <p14:modId xmlns:p14="http://schemas.microsoft.com/office/powerpoint/2010/main" val="2800629202"/>
              </p:ext>
            </p:extLst>
          </p:nvPr>
        </p:nvGraphicFramePr>
        <p:xfrm>
          <a:off x="633413" y="684213"/>
          <a:ext cx="6278562" cy="5543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3742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2A72E-E622-4D02-A1C1-3AE634FB9F09}"/>
              </a:ext>
            </a:extLst>
          </p:cNvPr>
          <p:cNvSpPr>
            <a:spLocks noGrp="1"/>
          </p:cNvSpPr>
          <p:nvPr>
            <p:ph type="title"/>
          </p:nvPr>
        </p:nvSpPr>
        <p:spPr>
          <a:xfrm>
            <a:off x="657224" y="499533"/>
            <a:ext cx="10772775" cy="1658198"/>
          </a:xfrm>
        </p:spPr>
        <p:txBody>
          <a:bodyPr>
            <a:normAutofit/>
          </a:bodyPr>
          <a:lstStyle/>
          <a:p>
            <a:r>
              <a:rPr lang="en-US" dirty="0"/>
              <a:t>Learn when to say “no” or “not yet”</a:t>
            </a:r>
          </a:p>
        </p:txBody>
      </p:sp>
      <p:sp>
        <p:nvSpPr>
          <p:cNvPr id="3" name="Content Placeholder 2">
            <a:extLst>
              <a:ext uri="{FF2B5EF4-FFF2-40B4-BE49-F238E27FC236}">
                <a16:creationId xmlns:a16="http://schemas.microsoft.com/office/drawing/2014/main" id="{93C7DC9D-94F6-4E9E-ADC4-09AC78145C5A}"/>
              </a:ext>
            </a:extLst>
          </p:cNvPr>
          <p:cNvSpPr>
            <a:spLocks noGrp="1"/>
          </p:cNvSpPr>
          <p:nvPr>
            <p:ph idx="1"/>
          </p:nvPr>
        </p:nvSpPr>
        <p:spPr>
          <a:xfrm>
            <a:off x="676656" y="2011680"/>
            <a:ext cx="6875611" cy="3766185"/>
          </a:xfrm>
        </p:spPr>
        <p:txBody>
          <a:bodyPr>
            <a:normAutofit/>
          </a:bodyPr>
          <a:lstStyle/>
          <a:p>
            <a:pPr marL="0" marR="0" lvl="0" indent="0">
              <a:spcBef>
                <a:spcPts val="0"/>
              </a:spcBef>
              <a:spcAft>
                <a:spcPts val="0"/>
              </a:spcAft>
              <a:buClr>
                <a:srgbClr val="231F20"/>
              </a:buClr>
              <a:buSzPts val="900"/>
              <a:buNone/>
            </a:pPr>
            <a:r>
              <a:rPr lang="en-US" sz="2200" b="1" spc="-95" dirty="0">
                <a:solidFill>
                  <a:srgbClr val="FF0000"/>
                </a:solidFill>
                <a:latin typeface="Century Gothic" panose="020B0502020202020204" pitchFamily="34" charset="0"/>
                <a:ea typeface="Century Gothic" panose="020B0502020202020204" pitchFamily="34" charset="0"/>
                <a:cs typeface="Times New Roman" panose="02020603050405020304" pitchFamily="18" charset="0"/>
              </a:rPr>
              <a:t>THE “NO GATES”:</a:t>
            </a:r>
          </a:p>
          <a:p>
            <a:pPr marL="0" marR="0" lvl="0" indent="0">
              <a:spcBef>
                <a:spcPts val="0"/>
              </a:spcBef>
              <a:spcAft>
                <a:spcPts val="0"/>
              </a:spcAft>
              <a:buClr>
                <a:srgbClr val="231F20"/>
              </a:buClr>
              <a:buSzPts val="900"/>
              <a:buNone/>
            </a:pPr>
            <a:endParaRPr lang="en-US" sz="2200" b="1" spc="-95" dirty="0">
              <a:solidFill>
                <a:srgbClr val="FF0000"/>
              </a:solidFill>
              <a:latin typeface="Century Gothic" panose="020B0502020202020204" pitchFamily="34" charset="0"/>
              <a:ea typeface="Century Gothic" panose="020B0502020202020204" pitchFamily="34" charset="0"/>
              <a:cs typeface="Times New Roman" panose="02020603050405020304" pitchFamily="18" charset="0"/>
            </a:endParaRPr>
          </a:p>
          <a:p>
            <a:pPr marL="256032" lvl="1" indent="0">
              <a:spcBef>
                <a:spcPts val="0"/>
              </a:spcBef>
              <a:buClr>
                <a:srgbClr val="231F20"/>
              </a:buClr>
              <a:buSzPts val="900"/>
              <a:buNone/>
            </a:pPr>
            <a:r>
              <a:rPr lang="en-US" sz="2200" b="1" spc="-95" dirty="0">
                <a:solidFill>
                  <a:srgbClr val="FF0000"/>
                </a:solidFill>
                <a:latin typeface="Century Gothic" panose="020B0502020202020204" pitchFamily="34" charset="0"/>
                <a:ea typeface="Century Gothic" panose="020B0502020202020204" pitchFamily="34" charset="0"/>
                <a:cs typeface="Times New Roman" panose="02020603050405020304" pitchFamily="18" charset="0"/>
              </a:rPr>
              <a:t>I cannot do it.</a:t>
            </a:r>
          </a:p>
          <a:p>
            <a:pPr marL="598932" lvl="1">
              <a:spcBef>
                <a:spcPts val="0"/>
              </a:spcBef>
              <a:buClr>
                <a:srgbClr val="231F20"/>
              </a:buClr>
              <a:buSzPts val="900"/>
              <a:buFont typeface="Century Gothic" panose="020B0502020202020204" pitchFamily="34" charset="0"/>
              <a:buChar char="•"/>
            </a:pPr>
            <a:endParaRPr lang="en-US" sz="2200" b="1" spc="-95" dirty="0">
              <a:solidFill>
                <a:srgbClr val="FF0000"/>
              </a:solidFill>
              <a:latin typeface="Century Gothic" panose="020B0502020202020204" pitchFamily="34" charset="0"/>
              <a:ea typeface="Century Gothic" panose="020B0502020202020204" pitchFamily="34" charset="0"/>
              <a:cs typeface="Times New Roman" panose="02020603050405020304" pitchFamily="18" charset="0"/>
            </a:endParaRPr>
          </a:p>
          <a:p>
            <a:pPr marL="256032" lvl="1" indent="0">
              <a:spcBef>
                <a:spcPts val="0"/>
              </a:spcBef>
              <a:buClr>
                <a:srgbClr val="231F20"/>
              </a:buClr>
              <a:buSzPts val="900"/>
              <a:buNone/>
            </a:pPr>
            <a:r>
              <a:rPr lang="en-US" sz="2200" b="1" spc="-95" dirty="0">
                <a:solidFill>
                  <a:srgbClr val="FF0000"/>
                </a:solidFill>
                <a:latin typeface="Century Gothic" panose="020B0502020202020204" pitchFamily="34" charset="0"/>
                <a:ea typeface="Century Gothic" panose="020B0502020202020204" pitchFamily="34" charset="0"/>
                <a:cs typeface="Times New Roman" panose="02020603050405020304" pitchFamily="18" charset="0"/>
              </a:rPr>
              <a:t>I am not allowed to do it.</a:t>
            </a:r>
          </a:p>
          <a:p>
            <a:pPr marL="598932" lvl="1">
              <a:spcBef>
                <a:spcPts val="0"/>
              </a:spcBef>
              <a:buClr>
                <a:srgbClr val="231F20"/>
              </a:buClr>
              <a:buSzPts val="900"/>
              <a:buFont typeface="Century Gothic" panose="020B0502020202020204" pitchFamily="34" charset="0"/>
              <a:buChar char="•"/>
            </a:pPr>
            <a:endParaRPr lang="en-US" sz="2200" b="1" spc="-95" dirty="0">
              <a:solidFill>
                <a:srgbClr val="FF0000"/>
              </a:solidFill>
              <a:latin typeface="Century Gothic" panose="020B0502020202020204" pitchFamily="34" charset="0"/>
              <a:ea typeface="Century Gothic" panose="020B0502020202020204" pitchFamily="34" charset="0"/>
              <a:cs typeface="Times New Roman" panose="02020603050405020304" pitchFamily="18" charset="0"/>
            </a:endParaRPr>
          </a:p>
          <a:p>
            <a:pPr marL="256032" lvl="1" indent="0">
              <a:spcBef>
                <a:spcPts val="0"/>
              </a:spcBef>
              <a:buClr>
                <a:srgbClr val="231F20"/>
              </a:buClr>
              <a:buSzPts val="900"/>
              <a:buNone/>
            </a:pPr>
            <a:r>
              <a:rPr lang="en-US" sz="2200" b="1" spc="-95" dirty="0">
                <a:solidFill>
                  <a:srgbClr val="FF0000"/>
                </a:solidFill>
                <a:latin typeface="Century Gothic" panose="020B0502020202020204" pitchFamily="34" charset="0"/>
                <a:ea typeface="Century Gothic" panose="020B0502020202020204" pitchFamily="34" charset="0"/>
                <a:cs typeface="Times New Roman" panose="02020603050405020304" pitchFamily="18" charset="0"/>
              </a:rPr>
              <a:t>I should not do it… it is not a good idea or the right time… or at the top of my priority list.</a:t>
            </a:r>
          </a:p>
          <a:p>
            <a:pPr marL="80010" marR="0" indent="0">
              <a:spcBef>
                <a:spcPts val="0"/>
              </a:spcBef>
              <a:spcAft>
                <a:spcPts val="0"/>
              </a:spcAft>
              <a:buNone/>
            </a:pPr>
            <a:endParaRPr lang="en-US" sz="2200" spc="-95" dirty="0">
              <a:latin typeface="Century Gothic" panose="020B0502020202020204" pitchFamily="34" charset="0"/>
              <a:ea typeface="Calibri" panose="020F0502020204030204" pitchFamily="34" charset="0"/>
              <a:cs typeface="Times New Roman" panose="02020603050405020304" pitchFamily="18" charset="0"/>
            </a:endParaRPr>
          </a:p>
          <a:p>
            <a:pPr marL="80010" marR="0" indent="0">
              <a:spcBef>
                <a:spcPts val="0"/>
              </a:spcBef>
              <a:spcAft>
                <a:spcPts val="0"/>
              </a:spcAft>
              <a:buNone/>
            </a:pPr>
            <a:endParaRPr lang="en-US" sz="2200" spc="-95" dirty="0">
              <a:latin typeface="Century Gothic" panose="020B0502020202020204" pitchFamily="34" charset="0"/>
              <a:ea typeface="Calibri" panose="020F0502020204030204" pitchFamily="34" charset="0"/>
              <a:cs typeface="Times New Roman" panose="02020603050405020304" pitchFamily="18" charset="0"/>
            </a:endParaRPr>
          </a:p>
          <a:p>
            <a:pPr marL="80010" marR="0" indent="0">
              <a:spcBef>
                <a:spcPts val="0"/>
              </a:spcBef>
              <a:spcAft>
                <a:spcPts val="0"/>
              </a:spcAft>
              <a:buNone/>
            </a:pPr>
            <a:r>
              <a:rPr lang="en-US" sz="2200" b="1" dirty="0">
                <a:latin typeface="Century Gothic" panose="020B0502020202020204" pitchFamily="34" charset="0"/>
                <a:ea typeface="Calibri" panose="020F0502020204030204" pitchFamily="34" charset="0"/>
                <a:cs typeface="Times New Roman" panose="02020603050405020304" pitchFamily="18" charset="0"/>
              </a:rPr>
              <a:t>The answer might be “not yet.”</a:t>
            </a:r>
            <a:br>
              <a:rPr lang="en-US" sz="2200" b="1" dirty="0">
                <a:latin typeface="Century Gothic" panose="020B0502020202020204" pitchFamily="34" charset="0"/>
                <a:ea typeface="Calibri" panose="020F0502020204030204" pitchFamily="34" charset="0"/>
                <a:cs typeface="Times New Roman" panose="02020603050405020304" pitchFamily="18" charset="0"/>
              </a:rPr>
            </a:br>
            <a:r>
              <a:rPr lang="en-US" sz="2200" dirty="0">
                <a:latin typeface="Century Gothic" panose="020B0502020202020204" pitchFamily="34" charset="0"/>
                <a:ea typeface="Calibri" panose="020F0502020204030204" pitchFamily="34" charset="0"/>
                <a:cs typeface="Times New Roman" panose="02020603050405020304" pitchFamily="18" charset="0"/>
              </a:rPr>
              <a:t> </a:t>
            </a:r>
            <a:endParaRPr lang="en-US" sz="2200" dirty="0">
              <a:latin typeface="Calibri" panose="020F0502020204030204" pitchFamily="34" charset="0"/>
              <a:ea typeface="Calibri" panose="020F0502020204030204" pitchFamily="34" charset="0"/>
              <a:cs typeface="Times New Roman" panose="02020603050405020304" pitchFamily="18" charset="0"/>
            </a:endParaRPr>
          </a:p>
          <a:p>
            <a:endParaRPr lang="en-US" sz="2200" dirty="0"/>
          </a:p>
        </p:txBody>
      </p:sp>
      <p:pic>
        <p:nvPicPr>
          <p:cNvPr id="4" name="Content Placeholder 4" descr="Comment Dislike">
            <a:extLst>
              <a:ext uri="{FF2B5EF4-FFF2-40B4-BE49-F238E27FC236}">
                <a16:creationId xmlns:a16="http://schemas.microsoft.com/office/drawing/2014/main" id="{D0C9717D-F2C8-4CFC-B1A1-A3F3BBCA1D3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58025" y="1814513"/>
            <a:ext cx="5786439" cy="5043487"/>
          </a:xfrm>
          <a:prstGeom prst="rect">
            <a:avLst/>
          </a:prstGeom>
        </p:spPr>
      </p:pic>
    </p:spTree>
    <p:extLst>
      <p:ext uri="{BB962C8B-B14F-4D97-AF65-F5344CB8AC3E}">
        <p14:creationId xmlns:p14="http://schemas.microsoft.com/office/powerpoint/2010/main" val="15178742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153ED-1B64-4D92-B9B1-D438FA7EC2B7}"/>
              </a:ext>
            </a:extLst>
          </p:cNvPr>
          <p:cNvSpPr>
            <a:spLocks noGrp="1"/>
          </p:cNvSpPr>
          <p:nvPr>
            <p:ph type="title"/>
          </p:nvPr>
        </p:nvSpPr>
        <p:spPr/>
        <p:txBody>
          <a:bodyPr/>
          <a:lstStyle/>
          <a:p>
            <a:r>
              <a:rPr lang="en-US" sz="4400" dirty="0"/>
              <a:t>Yes is where all the action is…</a:t>
            </a:r>
          </a:p>
        </p:txBody>
      </p:sp>
      <p:sp>
        <p:nvSpPr>
          <p:cNvPr id="4" name="Text Placeholder 3">
            <a:extLst>
              <a:ext uri="{FF2B5EF4-FFF2-40B4-BE49-F238E27FC236}">
                <a16:creationId xmlns:a16="http://schemas.microsoft.com/office/drawing/2014/main" id="{4658122C-F5A2-452F-BD42-5F4D094B575F}"/>
              </a:ext>
            </a:extLst>
          </p:cNvPr>
          <p:cNvSpPr>
            <a:spLocks noGrp="1"/>
          </p:cNvSpPr>
          <p:nvPr>
            <p:ph type="body" sz="half" idx="2"/>
          </p:nvPr>
        </p:nvSpPr>
        <p:spPr/>
        <p:txBody>
          <a:bodyPr/>
          <a:lstStyle/>
          <a:p>
            <a:endParaRPr lang="en-US" dirty="0"/>
          </a:p>
          <a:p>
            <a:r>
              <a:rPr lang="en-US" dirty="0"/>
              <a:t>Every yes is your opportunity to add value for others and build up your real influence.  Don’t waste your “yeses.” Set up every “yes” for success with a concrete plan—ground rules for working together, a cadence for communicating; and  a clear sequence, timing, and ownership of all the next steps.</a:t>
            </a:r>
          </a:p>
        </p:txBody>
      </p:sp>
      <p:pic>
        <p:nvPicPr>
          <p:cNvPr id="5" name="Content Placeholder 4" descr="Comment Like">
            <a:extLst>
              <a:ext uri="{FF2B5EF4-FFF2-40B4-BE49-F238E27FC236}">
                <a16:creationId xmlns:a16="http://schemas.microsoft.com/office/drawing/2014/main" id="{578A497F-F535-445B-BBA5-25B5E0241096}"/>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0" y="-242888"/>
            <a:ext cx="7500938" cy="7672387"/>
          </a:xfrm>
          <a:prstGeom prst="rect">
            <a:avLst/>
          </a:prstGeom>
        </p:spPr>
      </p:pic>
    </p:spTree>
    <p:extLst>
      <p:ext uri="{BB962C8B-B14F-4D97-AF65-F5344CB8AC3E}">
        <p14:creationId xmlns:p14="http://schemas.microsoft.com/office/powerpoint/2010/main" val="1983856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4F796-9C13-45CF-B1E1-859CCE6E5FDC}"/>
              </a:ext>
            </a:extLst>
          </p:cNvPr>
          <p:cNvSpPr>
            <a:spLocks noGrp="1"/>
          </p:cNvSpPr>
          <p:nvPr>
            <p:ph type="title"/>
          </p:nvPr>
        </p:nvSpPr>
        <p:spPr>
          <a:xfrm>
            <a:off x="657224" y="499533"/>
            <a:ext cx="10772775" cy="1658198"/>
          </a:xfrm>
        </p:spPr>
        <p:txBody>
          <a:bodyPr>
            <a:normAutofit/>
          </a:bodyPr>
          <a:lstStyle/>
          <a:p>
            <a:r>
              <a:rPr lang="en-US"/>
              <a:t>STEP FIVE: WORK SMART		</a:t>
            </a:r>
          </a:p>
        </p:txBody>
      </p:sp>
      <p:sp>
        <p:nvSpPr>
          <p:cNvPr id="13" name="Content Placeholder 2">
            <a:extLst>
              <a:ext uri="{FF2B5EF4-FFF2-40B4-BE49-F238E27FC236}">
                <a16:creationId xmlns:a16="http://schemas.microsoft.com/office/drawing/2014/main" id="{D1CE789C-ED57-41DF-A623-DB5C129B776E}"/>
              </a:ext>
            </a:extLst>
          </p:cNvPr>
          <p:cNvSpPr>
            <a:spLocks noGrp="1"/>
          </p:cNvSpPr>
          <p:nvPr>
            <p:ph idx="1"/>
          </p:nvPr>
        </p:nvSpPr>
        <p:spPr>
          <a:xfrm>
            <a:off x="676656" y="2011680"/>
            <a:ext cx="6875611" cy="3766185"/>
          </a:xfrm>
        </p:spPr>
        <p:txBody>
          <a:bodyPr>
            <a:normAutofit/>
          </a:bodyPr>
          <a:lstStyle/>
          <a:p>
            <a:endParaRPr lang="en-US" sz="2200"/>
          </a:p>
          <a:p>
            <a:r>
              <a:rPr lang="en-US" sz="2200"/>
              <a:t>If you only work hard, you only get tired.</a:t>
            </a:r>
          </a:p>
          <a:p>
            <a:r>
              <a:rPr lang="en-US" sz="2200"/>
              <a:t>  </a:t>
            </a:r>
          </a:p>
          <a:p>
            <a:r>
              <a:rPr lang="en-US" sz="2200"/>
              <a:t>Working smart means being really good at what you do so you can do it very well, very fast, over and over again.  That means </a:t>
            </a:r>
            <a:r>
              <a:rPr lang="en-US" sz="2200" b="1"/>
              <a:t>professionalize</a:t>
            </a:r>
            <a:r>
              <a:rPr lang="en-US" sz="2200"/>
              <a:t> everything you do.  </a:t>
            </a:r>
          </a:p>
          <a:p>
            <a:r>
              <a:rPr lang="en-US" sz="2200"/>
              <a:t>  </a:t>
            </a:r>
          </a:p>
          <a:p>
            <a:r>
              <a:rPr lang="en-US" sz="2200"/>
              <a:t>You can’t be great at everything. Know what you want to be known for.  That means </a:t>
            </a:r>
            <a:r>
              <a:rPr lang="en-US" sz="2200" b="1"/>
              <a:t>specialize</a:t>
            </a:r>
            <a:r>
              <a:rPr lang="en-US" sz="2200"/>
              <a:t> in what you do best. </a:t>
            </a:r>
          </a:p>
          <a:p>
            <a:endParaRPr lang="en-US" sz="2200"/>
          </a:p>
          <a:p>
            <a:endParaRPr lang="en-US" sz="2200"/>
          </a:p>
          <a:p>
            <a:endParaRPr lang="en-US" sz="2200"/>
          </a:p>
        </p:txBody>
      </p:sp>
      <p:pic>
        <p:nvPicPr>
          <p:cNvPr id="6" name="Graphic 5" descr="Brainstorm">
            <a:extLst>
              <a:ext uri="{FF2B5EF4-FFF2-40B4-BE49-F238E27FC236}">
                <a16:creationId xmlns:a16="http://schemas.microsoft.com/office/drawing/2014/main" id="{D2BD022F-B5DA-4107-A41F-6B397178147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26499" y="2235038"/>
            <a:ext cx="3383936" cy="3383936"/>
          </a:xfrm>
          <a:prstGeom prst="rect">
            <a:avLst/>
          </a:prstGeom>
        </p:spPr>
      </p:pic>
    </p:spTree>
    <p:extLst>
      <p:ext uri="{BB962C8B-B14F-4D97-AF65-F5344CB8AC3E}">
        <p14:creationId xmlns:p14="http://schemas.microsoft.com/office/powerpoint/2010/main" val="12689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53CD6-5D3F-4E0F-86BD-D47AA0FABC32}"/>
              </a:ext>
            </a:extLst>
          </p:cNvPr>
          <p:cNvSpPr>
            <a:spLocks noGrp="1"/>
          </p:cNvSpPr>
          <p:nvPr>
            <p:ph type="title"/>
          </p:nvPr>
        </p:nvSpPr>
        <p:spPr>
          <a:xfrm>
            <a:off x="7859730" y="499533"/>
            <a:ext cx="3830275" cy="1512147"/>
          </a:xfrm>
        </p:spPr>
        <p:txBody>
          <a:bodyPr vert="horz" lIns="91440" tIns="45720" rIns="91440" bIns="45720" rtlCol="0" anchor="b">
            <a:normAutofit/>
          </a:bodyPr>
          <a:lstStyle/>
          <a:p>
            <a:r>
              <a:rPr lang="en-US" sz="3400">
                <a:solidFill>
                  <a:srgbClr val="68463E"/>
                </a:solidFill>
              </a:rPr>
              <a:t>Sometimes… “That’s not my job” really means…</a:t>
            </a:r>
          </a:p>
        </p:txBody>
      </p:sp>
      <p:sp>
        <p:nvSpPr>
          <p:cNvPr id="29" name="Rectangle 28">
            <a:extLst>
              <a:ext uri="{FF2B5EF4-FFF2-40B4-BE49-F238E27FC236}">
                <a16:creationId xmlns:a16="http://schemas.microsoft.com/office/drawing/2014/main" id="{471B4F3C-43FE-4697-933E-D66349C11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48764" cy="6858000"/>
          </a:xfrm>
          <a:prstGeom prst="rect">
            <a:avLst/>
          </a:prstGeom>
          <a:solidFill>
            <a:srgbClr val="6846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94EE18E-6343-4F09-B121-E142D8D8EE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7471" cy="487907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Businessman looking at tablet">
            <a:extLst>
              <a:ext uri="{FF2B5EF4-FFF2-40B4-BE49-F238E27FC236}">
                <a16:creationId xmlns:a16="http://schemas.microsoft.com/office/drawing/2014/main" id="{1D7A1AB3-00A3-4B4E-ABA3-8CD2F4A9F75F}"/>
              </a:ext>
            </a:extLst>
          </p:cNvPr>
          <p:cNvPicPr>
            <a:picLocks noChangeAspect="1"/>
          </p:cNvPicPr>
          <p:nvPr/>
        </p:nvPicPr>
        <p:blipFill rotWithShape="1">
          <a:blip r:embed="rId2"/>
          <a:srcRect l="18735" r="13984" b="-1"/>
          <a:stretch/>
        </p:blipFill>
        <p:spPr>
          <a:xfrm>
            <a:off x="321734" y="768281"/>
            <a:ext cx="3376964" cy="3350345"/>
          </a:xfrm>
          <a:prstGeom prst="rect">
            <a:avLst/>
          </a:prstGeom>
        </p:spPr>
      </p:pic>
      <p:sp>
        <p:nvSpPr>
          <p:cNvPr id="33" name="Rectangle 32">
            <a:extLst>
              <a:ext uri="{FF2B5EF4-FFF2-40B4-BE49-F238E27FC236}">
                <a16:creationId xmlns:a16="http://schemas.microsoft.com/office/drawing/2014/main" id="{FCB59A85-802D-482F-B0A7-D95C3EF9B5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77309" y="0"/>
            <a:ext cx="3107408" cy="2828913"/>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A4E5F6B0-EB4F-4025-85F6-39C40F54C2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91751" y="2989781"/>
            <a:ext cx="3092966" cy="386821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Man taking adhesive note from a glass wall in an office">
            <a:extLst>
              <a:ext uri="{FF2B5EF4-FFF2-40B4-BE49-F238E27FC236}">
                <a16:creationId xmlns:a16="http://schemas.microsoft.com/office/drawing/2014/main" id="{CC0BB333-1095-4E66-B727-046827304954}"/>
              </a:ext>
            </a:extLst>
          </p:cNvPr>
          <p:cNvPicPr>
            <a:picLocks noGrp="1" noChangeAspect="1"/>
          </p:cNvPicPr>
          <p:nvPr>
            <p:ph idx="1"/>
          </p:nvPr>
        </p:nvPicPr>
        <p:blipFill rotWithShape="1">
          <a:blip r:embed="rId3"/>
          <a:srcRect t="2570" r="3" b="3"/>
          <a:stretch/>
        </p:blipFill>
        <p:spPr>
          <a:xfrm>
            <a:off x="4503006" y="4132777"/>
            <a:ext cx="2459976" cy="1599832"/>
          </a:xfrm>
          <a:prstGeom prst="rect">
            <a:avLst/>
          </a:prstGeom>
        </p:spPr>
      </p:pic>
      <p:sp>
        <p:nvSpPr>
          <p:cNvPr id="4" name="Text Placeholder 3">
            <a:extLst>
              <a:ext uri="{FF2B5EF4-FFF2-40B4-BE49-F238E27FC236}">
                <a16:creationId xmlns:a16="http://schemas.microsoft.com/office/drawing/2014/main" id="{C6B3E001-A6DA-4D38-900D-2D4C1E977432}"/>
              </a:ext>
            </a:extLst>
          </p:cNvPr>
          <p:cNvSpPr>
            <a:spLocks noGrp="1"/>
          </p:cNvSpPr>
          <p:nvPr>
            <p:ph type="body" sz="half" idx="2"/>
          </p:nvPr>
        </p:nvSpPr>
        <p:spPr>
          <a:xfrm>
            <a:off x="8039991" y="2350347"/>
            <a:ext cx="3830275" cy="4008120"/>
          </a:xfrm>
        </p:spPr>
        <p:txBody>
          <a:bodyPr vert="horz" lIns="91440" tIns="45720" rIns="91440" bIns="45720" rtlCol="0">
            <a:normAutofit/>
          </a:bodyPr>
          <a:lstStyle/>
          <a:p>
            <a:pPr>
              <a:lnSpc>
                <a:spcPct val="85000"/>
              </a:lnSpc>
              <a:buFont typeface="Arial" pitchFamily="34" charset="0"/>
              <a:buChar char=" "/>
            </a:pPr>
            <a:r>
              <a:rPr lang="en-US">
                <a:solidFill>
                  <a:schemeClr val="tx1">
                    <a:lumMod val="85000"/>
                    <a:lumOff val="15000"/>
                  </a:schemeClr>
                </a:solidFill>
              </a:rPr>
              <a:t> </a:t>
            </a:r>
          </a:p>
          <a:p>
            <a:pPr>
              <a:lnSpc>
                <a:spcPct val="85000"/>
              </a:lnSpc>
              <a:buFont typeface="Arial" pitchFamily="34" charset="0"/>
              <a:buChar char=" "/>
            </a:pPr>
            <a:endParaRPr lang="en-US" b="1">
              <a:solidFill>
                <a:schemeClr val="tx1">
                  <a:lumMod val="85000"/>
                  <a:lumOff val="15000"/>
                </a:schemeClr>
              </a:solidFill>
            </a:endParaRPr>
          </a:p>
          <a:p>
            <a:pPr>
              <a:lnSpc>
                <a:spcPct val="85000"/>
              </a:lnSpc>
              <a:buFont typeface="Arial" pitchFamily="34" charset="0"/>
              <a:buChar char=" "/>
            </a:pPr>
            <a:endParaRPr lang="en-US" b="1">
              <a:solidFill>
                <a:schemeClr val="tx1">
                  <a:lumMod val="85000"/>
                  <a:lumOff val="15000"/>
                </a:schemeClr>
              </a:solidFill>
            </a:endParaRPr>
          </a:p>
          <a:p>
            <a:pPr>
              <a:lnSpc>
                <a:spcPct val="85000"/>
              </a:lnSpc>
              <a:buFont typeface="Arial" pitchFamily="34" charset="0"/>
              <a:buChar char=" "/>
            </a:pPr>
            <a:r>
              <a:rPr lang="en-US" b="1">
                <a:solidFill>
                  <a:schemeClr val="tx1">
                    <a:lumMod val="85000"/>
                    <a:lumOff val="15000"/>
                  </a:schemeClr>
                </a:solidFill>
              </a:rPr>
              <a:t>“That’s not something that I can already do very well, very fast, with confidence that I am using established best practices and the experience to avoid unnecessary errors and delays.”</a:t>
            </a:r>
          </a:p>
          <a:p>
            <a:pPr>
              <a:lnSpc>
                <a:spcPct val="85000"/>
              </a:lnSpc>
              <a:buFont typeface="Arial" pitchFamily="34" charset="0"/>
              <a:buChar char=" "/>
            </a:pPr>
            <a:endParaRPr lang="en-US">
              <a:solidFill>
                <a:schemeClr val="tx1">
                  <a:lumMod val="85000"/>
                  <a:lumOff val="15000"/>
                </a:schemeClr>
              </a:solidFill>
            </a:endParaRPr>
          </a:p>
        </p:txBody>
      </p:sp>
    </p:spTree>
    <p:extLst>
      <p:ext uri="{BB962C8B-B14F-4D97-AF65-F5344CB8AC3E}">
        <p14:creationId xmlns:p14="http://schemas.microsoft.com/office/powerpoint/2010/main" val="3867062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phic 6" descr="Welder">
            <a:extLst>
              <a:ext uri="{FF2B5EF4-FFF2-40B4-BE49-F238E27FC236}">
                <a16:creationId xmlns:a16="http://schemas.microsoft.com/office/drawing/2014/main" id="{B3A01069-C6D7-45C4-85FD-71410E63EA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918" y="198691"/>
            <a:ext cx="3879715" cy="6460618"/>
          </a:xfrm>
          <a:prstGeom prst="rect">
            <a:avLst/>
          </a:prstGeom>
        </p:spPr>
      </p:pic>
      <p:sp>
        <p:nvSpPr>
          <p:cNvPr id="3" name="Content Placeholder 2">
            <a:extLst>
              <a:ext uri="{FF2B5EF4-FFF2-40B4-BE49-F238E27FC236}">
                <a16:creationId xmlns:a16="http://schemas.microsoft.com/office/drawing/2014/main" id="{1FEF637E-1CA8-4B3E-B287-4E71580E8567}"/>
              </a:ext>
            </a:extLst>
          </p:cNvPr>
          <p:cNvSpPr>
            <a:spLocks noGrp="1"/>
          </p:cNvSpPr>
          <p:nvPr>
            <p:ph idx="1"/>
          </p:nvPr>
        </p:nvSpPr>
        <p:spPr>
          <a:xfrm>
            <a:off x="4641336" y="2011680"/>
            <a:ext cx="6789044" cy="3766185"/>
          </a:xfrm>
        </p:spPr>
        <p:txBody>
          <a:bodyPr>
            <a:normAutofit/>
          </a:bodyPr>
          <a:lstStyle/>
          <a:p>
            <a:pPr lvl="0"/>
            <a:endParaRPr lang="en-US"/>
          </a:p>
          <a:p>
            <a:endParaRPr lang="en-US"/>
          </a:p>
          <a:p>
            <a:endParaRPr lang="en-US"/>
          </a:p>
        </p:txBody>
      </p:sp>
      <p:sp>
        <p:nvSpPr>
          <p:cNvPr id="4" name="Rectangle 3">
            <a:extLst>
              <a:ext uri="{FF2B5EF4-FFF2-40B4-BE49-F238E27FC236}">
                <a16:creationId xmlns:a16="http://schemas.microsoft.com/office/drawing/2014/main" id="{30F93CD7-2850-4D14-B61B-71ADFA40A68E}"/>
              </a:ext>
            </a:extLst>
          </p:cNvPr>
          <p:cNvSpPr/>
          <p:nvPr/>
        </p:nvSpPr>
        <p:spPr>
          <a:xfrm>
            <a:off x="3949633" y="242168"/>
            <a:ext cx="8172449" cy="6417141"/>
          </a:xfrm>
          <a:prstGeom prst="rect">
            <a:avLst/>
          </a:prstGeom>
        </p:spPr>
        <p:txBody>
          <a:bodyPr wrap="square">
            <a:spAutoFit/>
          </a:bodyPr>
          <a:lstStyle/>
          <a:p>
            <a:pPr lvl="0">
              <a:spcAft>
                <a:spcPts val="600"/>
              </a:spcAft>
            </a:pPr>
            <a:r>
              <a:rPr lang="en-US" sz="4400" dirty="0"/>
              <a:t>Professionalize whatever you do.</a:t>
            </a:r>
          </a:p>
          <a:p>
            <a:pPr marL="0" lvl="2" indent="0">
              <a:spcAft>
                <a:spcPts val="600"/>
              </a:spcAft>
              <a:buNone/>
            </a:pPr>
            <a:r>
              <a:rPr lang="en-US" b="1" dirty="0">
                <a:solidFill>
                  <a:srgbClr val="C00000"/>
                </a:solidFill>
              </a:rPr>
              <a:t>- Identify, study, and follow best practices, as opposed to “I figured it out along the way” and “This is how I do it.”  </a:t>
            </a:r>
          </a:p>
          <a:p>
            <a:pPr marL="0" lvl="2" indent="0">
              <a:spcAft>
                <a:spcPts val="600"/>
              </a:spcAft>
              <a:buNone/>
            </a:pPr>
            <a:endParaRPr lang="en-US" b="1" dirty="0">
              <a:solidFill>
                <a:srgbClr val="C00000"/>
              </a:solidFill>
            </a:endParaRPr>
          </a:p>
          <a:p>
            <a:pPr marL="0" lvl="2" indent="0">
              <a:spcAft>
                <a:spcPts val="600"/>
              </a:spcAft>
              <a:buNone/>
            </a:pPr>
            <a:r>
              <a:rPr lang="en-US" b="1" dirty="0">
                <a:solidFill>
                  <a:srgbClr val="C00000"/>
                </a:solidFill>
              </a:rPr>
              <a:t>- Bank and reuse repeatable solutions, rather than reinventing the wheel.</a:t>
            </a:r>
          </a:p>
          <a:p>
            <a:pPr marL="0" lvl="2" indent="0">
              <a:spcAft>
                <a:spcPts val="600"/>
              </a:spcAft>
              <a:buNone/>
            </a:pPr>
            <a:endParaRPr lang="en-US" b="1" dirty="0">
              <a:solidFill>
                <a:srgbClr val="C00000"/>
              </a:solidFill>
            </a:endParaRPr>
          </a:p>
          <a:p>
            <a:pPr marL="0" lvl="2" indent="0">
              <a:spcAft>
                <a:spcPts val="600"/>
              </a:spcAft>
              <a:buNone/>
            </a:pPr>
            <a:r>
              <a:rPr lang="en-US" b="1" dirty="0">
                <a:solidFill>
                  <a:srgbClr val="C00000"/>
                </a:solidFill>
              </a:rPr>
              <a:t>- Build and use job aids.</a:t>
            </a:r>
          </a:p>
          <a:p>
            <a:pPr marL="0" lvl="2" indent="0">
              <a:spcAft>
                <a:spcPts val="600"/>
              </a:spcAft>
              <a:buNone/>
            </a:pPr>
            <a:endParaRPr lang="en-US" sz="1200" dirty="0"/>
          </a:p>
          <a:p>
            <a:pPr marL="0" lvl="2" indent="0">
              <a:spcAft>
                <a:spcPts val="600"/>
              </a:spcAft>
              <a:buNone/>
            </a:pPr>
            <a:r>
              <a:rPr lang="en-US" sz="4400" dirty="0"/>
              <a:t>Specialize in whatever you do best.</a:t>
            </a:r>
          </a:p>
          <a:p>
            <a:pPr marL="4572" lvl="1" indent="0">
              <a:spcAft>
                <a:spcPts val="600"/>
              </a:spcAft>
              <a:buNone/>
            </a:pPr>
            <a:r>
              <a:rPr lang="en-US" b="1" dirty="0">
                <a:solidFill>
                  <a:srgbClr val="C00000"/>
                </a:solidFill>
              </a:rPr>
              <a:t>- Every minute you spend adds more value than a minute spent on something that is not your specialty.	</a:t>
            </a:r>
          </a:p>
          <a:p>
            <a:pPr marL="4572" lvl="1" indent="0">
              <a:spcAft>
                <a:spcPts val="600"/>
              </a:spcAft>
              <a:buNone/>
            </a:pPr>
            <a:endParaRPr lang="en-US" b="1" dirty="0">
              <a:solidFill>
                <a:srgbClr val="C00000"/>
              </a:solidFill>
            </a:endParaRPr>
          </a:p>
          <a:p>
            <a:pPr marL="4572" lvl="1" indent="0">
              <a:spcAft>
                <a:spcPts val="600"/>
              </a:spcAft>
              <a:buNone/>
            </a:pPr>
            <a:r>
              <a:rPr lang="en-US" b="1" dirty="0">
                <a:solidFill>
                  <a:srgbClr val="C00000"/>
                </a:solidFill>
              </a:rPr>
              <a:t>- Keep expanding your repertoire.  Look for opportunities to add a new specialty. </a:t>
            </a:r>
          </a:p>
          <a:p>
            <a:pPr marL="4572" lvl="1" indent="0">
              <a:spcAft>
                <a:spcPts val="600"/>
              </a:spcAft>
              <a:buNone/>
            </a:pPr>
            <a:endParaRPr lang="en-US" b="1" dirty="0">
              <a:solidFill>
                <a:srgbClr val="C00000"/>
              </a:solidFill>
            </a:endParaRPr>
          </a:p>
          <a:p>
            <a:pPr marL="4572" lvl="1" indent="0">
              <a:spcAft>
                <a:spcPts val="600"/>
              </a:spcAft>
              <a:buNone/>
            </a:pPr>
            <a:r>
              <a:rPr lang="en-US" b="1" dirty="0">
                <a:solidFill>
                  <a:srgbClr val="C00000"/>
                </a:solidFill>
              </a:rPr>
              <a:t>- Learn in plain sight and accelerate your learning curve. Professionalize every new specialty: best practices, repeatable solutions, and job aids.</a:t>
            </a:r>
            <a:endParaRPr lang="en-US" sz="1200" b="1" dirty="0">
              <a:solidFill>
                <a:srgbClr val="C00000"/>
              </a:solidFill>
            </a:endParaRPr>
          </a:p>
          <a:p>
            <a:pPr marL="4572" lvl="1" indent="0">
              <a:spcAft>
                <a:spcPts val="600"/>
              </a:spcAft>
              <a:buNone/>
            </a:pPr>
            <a:r>
              <a:rPr lang="en-US" sz="1200" b="1" dirty="0">
                <a:solidFill>
                  <a:srgbClr val="C00000"/>
                </a:solidFill>
              </a:rPr>
              <a:t>	</a:t>
            </a:r>
          </a:p>
        </p:txBody>
      </p:sp>
      <p:sp>
        <p:nvSpPr>
          <p:cNvPr id="2" name="Title 1">
            <a:extLst>
              <a:ext uri="{FF2B5EF4-FFF2-40B4-BE49-F238E27FC236}">
                <a16:creationId xmlns:a16="http://schemas.microsoft.com/office/drawing/2014/main" id="{6C94634C-C009-4453-9135-27F9A0214229}"/>
              </a:ext>
            </a:extLst>
          </p:cNvPr>
          <p:cNvSpPr>
            <a:spLocks noGrp="1"/>
          </p:cNvSpPr>
          <p:nvPr>
            <p:ph type="title"/>
          </p:nvPr>
        </p:nvSpPr>
        <p:spPr>
          <a:xfrm>
            <a:off x="657224" y="-500062"/>
            <a:ext cx="10772775" cy="171450"/>
          </a:xfrm>
        </p:spPr>
        <p:txBody>
          <a:bodyPr>
            <a:normAutofit fontScale="90000"/>
          </a:bodyPr>
          <a:lstStyle/>
          <a:p>
            <a:endParaRPr lang="en-US" dirty="0"/>
          </a:p>
        </p:txBody>
      </p:sp>
    </p:spTree>
    <p:extLst>
      <p:ext uri="{BB962C8B-B14F-4D97-AF65-F5344CB8AC3E}">
        <p14:creationId xmlns:p14="http://schemas.microsoft.com/office/powerpoint/2010/main" val="192106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075C1-DB0C-45B8-8CEC-A42EBC96D8D8}"/>
              </a:ext>
            </a:extLst>
          </p:cNvPr>
          <p:cNvSpPr>
            <a:spLocks noGrp="1"/>
          </p:cNvSpPr>
          <p:nvPr>
            <p:ph type="title"/>
          </p:nvPr>
        </p:nvSpPr>
        <p:spPr>
          <a:xfrm>
            <a:off x="657224" y="499533"/>
            <a:ext cx="10772775" cy="1658198"/>
          </a:xfrm>
        </p:spPr>
        <p:txBody>
          <a:bodyPr>
            <a:normAutofit/>
          </a:bodyPr>
          <a:lstStyle/>
          <a:p>
            <a:r>
              <a:rPr lang="en-US"/>
              <a:t>STEP SIX: FINISH WHAT YOU START</a:t>
            </a:r>
          </a:p>
        </p:txBody>
      </p:sp>
      <p:pic>
        <p:nvPicPr>
          <p:cNvPr id="5" name="Graphic 4" descr="Juggler">
            <a:extLst>
              <a:ext uri="{FF2B5EF4-FFF2-40B4-BE49-F238E27FC236}">
                <a16:creationId xmlns:a16="http://schemas.microsoft.com/office/drawing/2014/main" id="{32A75A13-3585-41B2-B24F-3D58AB6113E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99051" y="2104216"/>
            <a:ext cx="3383936" cy="3383936"/>
          </a:xfrm>
          <a:prstGeom prst="rect">
            <a:avLst/>
          </a:prstGeom>
        </p:spPr>
      </p:pic>
      <p:sp>
        <p:nvSpPr>
          <p:cNvPr id="3" name="Content Placeholder 2">
            <a:extLst>
              <a:ext uri="{FF2B5EF4-FFF2-40B4-BE49-F238E27FC236}">
                <a16:creationId xmlns:a16="http://schemas.microsoft.com/office/drawing/2014/main" id="{2E7983C8-B657-4EC8-B761-B04FA6530A3C}"/>
              </a:ext>
            </a:extLst>
          </p:cNvPr>
          <p:cNvSpPr>
            <a:spLocks noGrp="1"/>
          </p:cNvSpPr>
          <p:nvPr>
            <p:ph idx="1"/>
          </p:nvPr>
        </p:nvSpPr>
        <p:spPr>
          <a:xfrm>
            <a:off x="4641336" y="2011680"/>
            <a:ext cx="6789044" cy="3766185"/>
          </a:xfrm>
        </p:spPr>
        <p:txBody>
          <a:bodyPr>
            <a:normAutofit/>
          </a:bodyPr>
          <a:lstStyle/>
          <a:p>
            <a:endParaRPr lang="en-US"/>
          </a:p>
          <a:p>
            <a:r>
              <a:rPr lang="en-US"/>
              <a:t>The busier you are, the less you can afford to be a juggler. If you are always juggling, you will inevitably drop the ball. </a:t>
            </a:r>
          </a:p>
          <a:p>
            <a:endParaRPr lang="en-US"/>
          </a:p>
          <a:p>
            <a:endParaRPr lang="en-US"/>
          </a:p>
          <a:p>
            <a:r>
              <a:rPr lang="en-US"/>
              <a:t>You have to be able to handle a long and diverse set of responsibilities and projects, but you can only execute one thing at a time.  </a:t>
            </a:r>
          </a:p>
          <a:p>
            <a:endParaRPr lang="en-US" dirty="0"/>
          </a:p>
        </p:txBody>
      </p:sp>
    </p:spTree>
    <p:extLst>
      <p:ext uri="{BB962C8B-B14F-4D97-AF65-F5344CB8AC3E}">
        <p14:creationId xmlns:p14="http://schemas.microsoft.com/office/powerpoint/2010/main" val="4043840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D87AB319-64C0-4E2D-B1CD-0A970301B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EDAFA9A5-03CC-4F94-B964-70682CDB0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92B57C-723F-42EB-A824-BE96E1EA4A66}"/>
              </a:ext>
            </a:extLst>
          </p:cNvPr>
          <p:cNvSpPr>
            <a:spLocks noGrp="1"/>
          </p:cNvSpPr>
          <p:nvPr>
            <p:ph type="title"/>
          </p:nvPr>
        </p:nvSpPr>
        <p:spPr>
          <a:xfrm>
            <a:off x="603504" y="770467"/>
            <a:ext cx="3467051" cy="3352800"/>
          </a:xfrm>
        </p:spPr>
        <p:txBody>
          <a:bodyPr vert="horz" lIns="91440" tIns="45720" rIns="91440" bIns="45720" rtlCol="0" anchor="b">
            <a:normAutofit/>
          </a:bodyPr>
          <a:lstStyle/>
          <a:p>
            <a:pPr>
              <a:lnSpc>
                <a:spcPct val="80000"/>
              </a:lnSpc>
            </a:pPr>
            <a:r>
              <a:rPr lang="en-US" sz="4200" dirty="0">
                <a:solidFill>
                  <a:srgbClr val="FFFFFF"/>
                </a:solidFill>
              </a:rPr>
              <a:t>Turn your schedule gaps into do-not-disturb zones for focused execution time.</a:t>
            </a:r>
          </a:p>
        </p:txBody>
      </p:sp>
      <p:sp>
        <p:nvSpPr>
          <p:cNvPr id="8" name="Content Placeholder 7">
            <a:extLst>
              <a:ext uri="{FF2B5EF4-FFF2-40B4-BE49-F238E27FC236}">
                <a16:creationId xmlns:a16="http://schemas.microsoft.com/office/drawing/2014/main" id="{FBA3D782-903B-4A14-970A-212B22009609}"/>
              </a:ext>
            </a:extLst>
          </p:cNvPr>
          <p:cNvSpPr>
            <a:spLocks noGrp="1"/>
          </p:cNvSpPr>
          <p:nvPr>
            <p:ph idx="1"/>
          </p:nvPr>
        </p:nvSpPr>
        <p:spPr>
          <a:xfrm>
            <a:off x="667513" y="4206876"/>
            <a:ext cx="3403042" cy="1645920"/>
          </a:xfrm>
        </p:spPr>
        <p:txBody>
          <a:bodyPr vert="horz" lIns="91440" tIns="45720" rIns="91440" bIns="45720" rtlCol="0">
            <a:noAutofit/>
          </a:bodyPr>
          <a:lstStyle/>
          <a:p>
            <a:pPr marL="0" indent="0">
              <a:buNone/>
            </a:pPr>
            <a:r>
              <a:rPr lang="en-US" sz="3200" b="1" dirty="0">
                <a:solidFill>
                  <a:srgbClr val="C00000"/>
                </a:solidFill>
                <a:latin typeface="+mj-lt"/>
              </a:rPr>
              <a:t>You need bigger chunks of time and smaller chunks of work.</a:t>
            </a:r>
          </a:p>
        </p:txBody>
      </p:sp>
      <p:sp>
        <p:nvSpPr>
          <p:cNvPr id="38" name="Rectangle 37">
            <a:extLst>
              <a:ext uri="{FF2B5EF4-FFF2-40B4-BE49-F238E27FC236}">
                <a16:creationId xmlns:a16="http://schemas.microsoft.com/office/drawing/2014/main" id="{73B36B60-731F-409B-A240-BBF521AB74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Stopwatch 25%">
            <a:extLst>
              <a:ext uri="{FF2B5EF4-FFF2-40B4-BE49-F238E27FC236}">
                <a16:creationId xmlns:a16="http://schemas.microsoft.com/office/drawing/2014/main" id="{BDE7A9ED-CE1B-4931-944F-D2E911E556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91955" y="629266"/>
            <a:ext cx="5247146" cy="5247146"/>
          </a:xfrm>
          <a:prstGeom prst="rect">
            <a:avLst/>
          </a:prstGeom>
        </p:spPr>
      </p:pic>
    </p:spTree>
    <p:extLst>
      <p:ext uri="{BB962C8B-B14F-4D97-AF65-F5344CB8AC3E}">
        <p14:creationId xmlns:p14="http://schemas.microsoft.com/office/powerpoint/2010/main" val="4119500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87AB319-64C0-4E2D-B1CD-0A970301B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A73BE687-95DB-49F8-B6B3-EC95550D5E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06CE78-F520-49A2-A101-163FBEDBD69C}"/>
              </a:ext>
            </a:extLst>
          </p:cNvPr>
          <p:cNvSpPr>
            <a:spLocks noGrp="1"/>
          </p:cNvSpPr>
          <p:nvPr>
            <p:ph type="title"/>
          </p:nvPr>
        </p:nvSpPr>
        <p:spPr>
          <a:xfrm>
            <a:off x="6735097" y="619431"/>
            <a:ext cx="4798141" cy="3869205"/>
          </a:xfrm>
        </p:spPr>
        <p:txBody>
          <a:bodyPr vert="horz" lIns="91440" tIns="45720" rIns="91440" bIns="45720" rtlCol="0" anchor="b">
            <a:normAutofit/>
          </a:bodyPr>
          <a:lstStyle/>
          <a:p>
            <a:pPr>
              <a:lnSpc>
                <a:spcPct val="80000"/>
              </a:lnSpc>
            </a:pPr>
            <a:r>
              <a:rPr lang="en-US" sz="8800">
                <a:solidFill>
                  <a:srgbClr val="FFFFFF"/>
                </a:solidFill>
              </a:rPr>
              <a:t>Bite, chew, and swallow. </a:t>
            </a:r>
          </a:p>
        </p:txBody>
      </p:sp>
      <p:pic>
        <p:nvPicPr>
          <p:cNvPr id="5" name="Content Placeholder 4" descr="Elephant">
            <a:extLst>
              <a:ext uri="{FF2B5EF4-FFF2-40B4-BE49-F238E27FC236}">
                <a16:creationId xmlns:a16="http://schemas.microsoft.com/office/drawing/2014/main" id="{1587B25C-A0E2-47B9-9200-4D903033B2E3}"/>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633999" y="701410"/>
            <a:ext cx="5462001" cy="5462001"/>
          </a:xfrm>
          <a:prstGeom prst="rect">
            <a:avLst/>
          </a:prstGeom>
        </p:spPr>
      </p:pic>
    </p:spTree>
    <p:extLst>
      <p:ext uri="{BB962C8B-B14F-4D97-AF65-F5344CB8AC3E}">
        <p14:creationId xmlns:p14="http://schemas.microsoft.com/office/powerpoint/2010/main" val="431400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Silhouette of a construction site">
            <a:extLst>
              <a:ext uri="{FF2B5EF4-FFF2-40B4-BE49-F238E27FC236}">
                <a16:creationId xmlns:a16="http://schemas.microsoft.com/office/drawing/2014/main" id="{55ADF443-DE7B-4BB9-85D4-63E606BBA292}"/>
              </a:ext>
            </a:extLst>
          </p:cNvPr>
          <p:cNvPicPr>
            <a:picLocks noGrp="1" noChangeAspect="1"/>
          </p:cNvPicPr>
          <p:nvPr>
            <p:ph idx="1"/>
          </p:nvPr>
        </p:nvPicPr>
        <p:blipFill rotWithShape="1">
          <a:blip r:embed="rId2"/>
          <a:srcRect t="20185" b="28050"/>
          <a:stretch/>
        </p:blipFill>
        <p:spPr>
          <a:xfrm>
            <a:off x="20" y="10"/>
            <a:ext cx="12191980" cy="4212698"/>
          </a:xfrm>
          <a:prstGeom prst="rect">
            <a:avLst/>
          </a:prstGeom>
        </p:spPr>
      </p:pic>
      <p:sp>
        <p:nvSpPr>
          <p:cNvPr id="16" name="Rectangle 15">
            <a:extLst>
              <a:ext uri="{FF2B5EF4-FFF2-40B4-BE49-F238E27FC236}">
                <a16:creationId xmlns:a16="http://schemas.microsoft.com/office/drawing/2014/main" id="{7D2BFFD5-490F-4B45-91F2-6B826FBAD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12708"/>
            <a:ext cx="12192000" cy="2645291"/>
          </a:xfrm>
          <a:prstGeom prst="rect">
            <a:avLst/>
          </a:prstGeom>
          <a:solidFill>
            <a:srgbClr val="6B4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5EB31674-E485-460C-BF17-16BDD26ED253}"/>
              </a:ext>
            </a:extLst>
          </p:cNvPr>
          <p:cNvSpPr>
            <a:spLocks noGrp="1"/>
          </p:cNvSpPr>
          <p:nvPr>
            <p:ph type="title"/>
          </p:nvPr>
        </p:nvSpPr>
        <p:spPr>
          <a:xfrm>
            <a:off x="657224" y="4544814"/>
            <a:ext cx="4843555" cy="1807659"/>
          </a:xfrm>
        </p:spPr>
        <p:txBody>
          <a:bodyPr vert="horz" lIns="91440" tIns="45720" rIns="91440" bIns="45720" rtlCol="0" anchor="ctr">
            <a:normAutofit/>
          </a:bodyPr>
          <a:lstStyle/>
          <a:p>
            <a:pPr algn="r"/>
            <a:r>
              <a:rPr lang="en-US" sz="4800">
                <a:solidFill>
                  <a:srgbClr val="FFFFFF"/>
                </a:solidFill>
              </a:rPr>
              <a:t>Start with high-leverage time.</a:t>
            </a:r>
          </a:p>
        </p:txBody>
      </p:sp>
      <p:cxnSp>
        <p:nvCxnSpPr>
          <p:cNvPr id="18" name="Straight Connector 17">
            <a:extLst>
              <a:ext uri="{FF2B5EF4-FFF2-40B4-BE49-F238E27FC236}">
                <a16:creationId xmlns:a16="http://schemas.microsoft.com/office/drawing/2014/main" id="{6C6CF9A5-BEA4-4284-A8B5-D033E5B4BE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76175" y="4900003"/>
            <a:ext cx="0" cy="109728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4FB8EE9F-0DB8-4EDD-B3F2-CE6582912168}"/>
              </a:ext>
            </a:extLst>
          </p:cNvPr>
          <p:cNvSpPr/>
          <p:nvPr/>
        </p:nvSpPr>
        <p:spPr>
          <a:xfrm>
            <a:off x="6095999" y="4540559"/>
            <a:ext cx="5334382" cy="1816169"/>
          </a:xfrm>
          <a:prstGeom prst="rect">
            <a:avLst/>
          </a:prstGeom>
        </p:spPr>
        <p:txBody>
          <a:bodyPr vert="horz" lIns="91440" tIns="45720" rIns="91440" bIns="45720" rtlCol="0" anchor="ctr">
            <a:normAutofit/>
          </a:bodyPr>
          <a:lstStyle/>
          <a:p>
            <a:pPr defTabSz="914400">
              <a:lnSpc>
                <a:spcPct val="85000"/>
              </a:lnSpc>
              <a:spcAft>
                <a:spcPts val="600"/>
              </a:spcAft>
            </a:pPr>
            <a:r>
              <a:rPr lang="en-US" dirty="0">
                <a:solidFill>
                  <a:srgbClr val="FFFFFF"/>
                </a:solidFill>
              </a:rPr>
              <a:t>This is the time you spend preventing a problem, putting in motion a necessary step that must precede a later step in a sequential process, or activating someone or something else’s productive capacity.</a:t>
            </a:r>
          </a:p>
        </p:txBody>
      </p:sp>
    </p:spTree>
    <p:extLst>
      <p:ext uri="{BB962C8B-B14F-4D97-AF65-F5344CB8AC3E}">
        <p14:creationId xmlns:p14="http://schemas.microsoft.com/office/powerpoint/2010/main" val="1315346759"/>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7" name="Picture 6" descr="Two hikers helping one another up a rock">
            <a:extLst>
              <a:ext uri="{FF2B5EF4-FFF2-40B4-BE49-F238E27FC236}">
                <a16:creationId xmlns:a16="http://schemas.microsoft.com/office/drawing/2014/main" id="{8EAA9669-36B4-497A-8E01-4D0068A2B03C}"/>
              </a:ext>
            </a:extLst>
          </p:cNvPr>
          <p:cNvPicPr>
            <a:picLocks noChangeAspect="1"/>
          </p:cNvPicPr>
          <p:nvPr/>
        </p:nvPicPr>
        <p:blipFill rotWithShape="1">
          <a:blip r:embed="rId2">
            <a:duotone>
              <a:schemeClr val="accent1">
                <a:shade val="45000"/>
                <a:satMod val="135000"/>
              </a:schemeClr>
              <a:prstClr val="white"/>
            </a:duotone>
            <a:alphaModFix amt="45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93E4BD16-A838-465F-A862-50FAE2605ACF}"/>
              </a:ext>
            </a:extLst>
          </p:cNvPr>
          <p:cNvSpPr>
            <a:spLocks noGrp="1"/>
          </p:cNvSpPr>
          <p:nvPr>
            <p:ph type="title"/>
          </p:nvPr>
        </p:nvSpPr>
        <p:spPr>
          <a:xfrm>
            <a:off x="657224" y="499533"/>
            <a:ext cx="10772775" cy="1658198"/>
          </a:xfrm>
        </p:spPr>
        <p:txBody>
          <a:bodyPr>
            <a:normAutofit/>
          </a:bodyPr>
          <a:lstStyle/>
          <a:p>
            <a:r>
              <a:rPr lang="en-US" dirty="0">
                <a:solidFill>
                  <a:schemeClr val="tx1"/>
                </a:solidFill>
              </a:rPr>
              <a:t>STEP SEVEN: KEEP GETTING BETTER AND BETTER AT WORKING TOGETHER</a:t>
            </a:r>
          </a:p>
        </p:txBody>
      </p:sp>
      <p:sp>
        <p:nvSpPr>
          <p:cNvPr id="3" name="Content Placeholder 2">
            <a:extLst>
              <a:ext uri="{FF2B5EF4-FFF2-40B4-BE49-F238E27FC236}">
                <a16:creationId xmlns:a16="http://schemas.microsoft.com/office/drawing/2014/main" id="{AF684F8E-FC79-4607-A1BB-E72A43F607F3}"/>
              </a:ext>
            </a:extLst>
          </p:cNvPr>
          <p:cNvSpPr>
            <a:spLocks noGrp="1"/>
          </p:cNvSpPr>
          <p:nvPr>
            <p:ph idx="1"/>
          </p:nvPr>
        </p:nvSpPr>
        <p:spPr>
          <a:xfrm>
            <a:off x="676656" y="2011680"/>
            <a:ext cx="10753725" cy="3766185"/>
          </a:xfrm>
        </p:spPr>
        <p:txBody>
          <a:bodyPr>
            <a:normAutofit/>
          </a:bodyPr>
          <a:lstStyle/>
          <a:p>
            <a:r>
              <a:rPr lang="en-US" sz="1700" dirty="0">
                <a:solidFill>
                  <a:schemeClr val="tx1"/>
                </a:solidFill>
              </a:rPr>
              <a:t> </a:t>
            </a:r>
          </a:p>
          <a:p>
            <a:endParaRPr lang="en-US" sz="1700" dirty="0">
              <a:solidFill>
                <a:schemeClr val="tx1"/>
              </a:solidFill>
            </a:endParaRPr>
          </a:p>
          <a:p>
            <a:endParaRPr lang="en-US" sz="1700" dirty="0">
              <a:solidFill>
                <a:schemeClr val="tx1"/>
              </a:solidFill>
            </a:endParaRPr>
          </a:p>
          <a:p>
            <a:endParaRPr lang="en-US" sz="1700" dirty="0">
              <a:solidFill>
                <a:schemeClr val="tx1"/>
              </a:solidFill>
            </a:endParaRPr>
          </a:p>
          <a:p>
            <a:endParaRPr lang="en-US" sz="1700" dirty="0">
              <a:solidFill>
                <a:schemeClr val="tx1"/>
              </a:solidFill>
            </a:endParaRPr>
          </a:p>
          <a:p>
            <a:endParaRPr lang="en-US" sz="3200" dirty="0">
              <a:solidFill>
                <a:srgbClr val="C00000"/>
              </a:solidFill>
            </a:endParaRPr>
          </a:p>
          <a:p>
            <a:endParaRPr lang="en-US" sz="3200" dirty="0">
              <a:solidFill>
                <a:srgbClr val="C00000"/>
              </a:solidFill>
            </a:endParaRPr>
          </a:p>
          <a:p>
            <a:r>
              <a:rPr lang="en-US" sz="3200" dirty="0">
                <a:solidFill>
                  <a:srgbClr val="C00000"/>
                </a:solidFill>
              </a:rPr>
              <a:t>Lift people up and they will lift you up too. </a:t>
            </a:r>
            <a:endParaRPr lang="en-US" sz="1700" dirty="0">
              <a:solidFill>
                <a:schemeClr val="tx1"/>
              </a:solidFill>
            </a:endParaRPr>
          </a:p>
        </p:txBody>
      </p:sp>
    </p:spTree>
    <p:extLst>
      <p:ext uri="{BB962C8B-B14F-4D97-AF65-F5344CB8AC3E}">
        <p14:creationId xmlns:p14="http://schemas.microsoft.com/office/powerpoint/2010/main" val="778453787"/>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5C3FE1E-0A7F-41BE-A568-1BF85E2E8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840" y="0"/>
            <a:ext cx="5471160" cy="6858000"/>
          </a:xfrm>
          <a:prstGeom prst="rect">
            <a:avLst/>
          </a:prstGeom>
          <a:solidFill>
            <a:schemeClr val="bg1">
              <a:lumMod val="8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66BBD8-C702-4947-95E1-ED35E98ABB79}"/>
              </a:ext>
            </a:extLst>
          </p:cNvPr>
          <p:cNvSpPr>
            <a:spLocks noGrp="1"/>
          </p:cNvSpPr>
          <p:nvPr>
            <p:ph type="title"/>
          </p:nvPr>
        </p:nvSpPr>
        <p:spPr>
          <a:xfrm>
            <a:off x="7197213" y="499533"/>
            <a:ext cx="4345858" cy="1658198"/>
          </a:xfrm>
        </p:spPr>
        <p:txBody>
          <a:bodyPr>
            <a:normAutofit/>
          </a:bodyPr>
          <a:lstStyle/>
          <a:p>
            <a:r>
              <a:rPr lang="en-US" sz="3700"/>
              <a:t>When the work goes better, the relationships will go better. </a:t>
            </a:r>
          </a:p>
        </p:txBody>
      </p:sp>
      <p:pic>
        <p:nvPicPr>
          <p:cNvPr id="9" name="Graphic 8" descr="Group success">
            <a:extLst>
              <a:ext uri="{FF2B5EF4-FFF2-40B4-BE49-F238E27FC236}">
                <a16:creationId xmlns:a16="http://schemas.microsoft.com/office/drawing/2014/main" id="{EFF06345-8126-46FE-B096-D2E5973F897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745132" y="645106"/>
            <a:ext cx="5247747" cy="5247747"/>
          </a:xfrm>
          <a:prstGeom prst="rect">
            <a:avLst/>
          </a:prstGeom>
        </p:spPr>
      </p:pic>
      <p:sp>
        <p:nvSpPr>
          <p:cNvPr id="3" name="Content Placeholder 2">
            <a:extLst>
              <a:ext uri="{FF2B5EF4-FFF2-40B4-BE49-F238E27FC236}">
                <a16:creationId xmlns:a16="http://schemas.microsoft.com/office/drawing/2014/main" id="{E42F006F-612E-4310-AB4D-98319B4F2A56}"/>
              </a:ext>
            </a:extLst>
          </p:cNvPr>
          <p:cNvSpPr>
            <a:spLocks noGrp="1"/>
          </p:cNvSpPr>
          <p:nvPr>
            <p:ph idx="1"/>
          </p:nvPr>
        </p:nvSpPr>
        <p:spPr>
          <a:xfrm>
            <a:off x="7197213" y="2011680"/>
            <a:ext cx="4345858" cy="3864732"/>
          </a:xfrm>
        </p:spPr>
        <p:txBody>
          <a:bodyPr>
            <a:normAutofit/>
          </a:bodyPr>
          <a:lstStyle/>
          <a:p>
            <a:pPr marL="0" indent="0">
              <a:buNone/>
            </a:pPr>
            <a:endParaRPr lang="en-US" sz="2000" dirty="0"/>
          </a:p>
          <a:p>
            <a:pPr marL="0" indent="0">
              <a:buNone/>
            </a:pPr>
            <a:r>
              <a:rPr lang="en-US" sz="2000" dirty="0"/>
              <a:t>But don’t focus on building relationships through politicking and personal rapport. </a:t>
            </a:r>
          </a:p>
          <a:p>
            <a:pPr marL="4572" lvl="1" indent="0">
              <a:buNone/>
            </a:pPr>
            <a:endParaRPr lang="en-US" sz="2000" dirty="0"/>
          </a:p>
          <a:p>
            <a:pPr marL="4572" lvl="1" indent="0">
              <a:buNone/>
            </a:pPr>
            <a:r>
              <a:rPr lang="en-US" sz="2000" dirty="0"/>
              <a:t>Foster authentic rapport by talking about the work you have in common.</a:t>
            </a:r>
          </a:p>
          <a:p>
            <a:pPr marL="4572" lvl="1" indent="0">
              <a:buNone/>
            </a:pPr>
            <a:endParaRPr lang="en-US" sz="2000" dirty="0"/>
          </a:p>
          <a:p>
            <a:pPr marL="4572" lvl="1" indent="0">
              <a:buNone/>
            </a:pPr>
            <a:r>
              <a:rPr lang="en-US" sz="2000" dirty="0"/>
              <a:t>Build enduring political power at work by being a reliable public servant.</a:t>
            </a:r>
          </a:p>
          <a:p>
            <a:pPr marL="4572" lvl="1" indent="0">
              <a:buNone/>
            </a:pPr>
            <a:endParaRPr lang="en-US" sz="2000" dirty="0"/>
          </a:p>
          <a:p>
            <a:pPr marL="4572" lvl="1" indent="0">
              <a:buNone/>
            </a:pPr>
            <a:endParaRPr lang="en-US" sz="2000" dirty="0"/>
          </a:p>
          <a:p>
            <a:endParaRPr lang="en-US" sz="2000" dirty="0"/>
          </a:p>
        </p:txBody>
      </p:sp>
    </p:spTree>
    <p:extLst>
      <p:ext uri="{BB962C8B-B14F-4D97-AF65-F5344CB8AC3E}">
        <p14:creationId xmlns:p14="http://schemas.microsoft.com/office/powerpoint/2010/main" val="3647393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8FFD3-36B8-4EB8-9B98-D54AFE019619}"/>
              </a:ext>
            </a:extLst>
          </p:cNvPr>
          <p:cNvSpPr>
            <a:spLocks noGrp="1"/>
          </p:cNvSpPr>
          <p:nvPr>
            <p:ph type="title"/>
          </p:nvPr>
        </p:nvSpPr>
        <p:spPr>
          <a:xfrm>
            <a:off x="657225" y="499533"/>
            <a:ext cx="6972607" cy="1658198"/>
          </a:xfrm>
        </p:spPr>
        <p:txBody>
          <a:bodyPr>
            <a:normAutofit/>
          </a:bodyPr>
          <a:lstStyle/>
          <a:p>
            <a:r>
              <a:rPr lang="en-US" sz="3800"/>
              <a:t>Take a continuous improvement approach to your number one asset. </a:t>
            </a:r>
            <a:br>
              <a:rPr lang="en-US" sz="3800"/>
            </a:br>
            <a:endParaRPr lang="en-US" sz="3800"/>
          </a:p>
        </p:txBody>
      </p:sp>
      <p:sp>
        <p:nvSpPr>
          <p:cNvPr id="13" name="Content Placeholder 2">
            <a:extLst>
              <a:ext uri="{FF2B5EF4-FFF2-40B4-BE49-F238E27FC236}">
                <a16:creationId xmlns:a16="http://schemas.microsoft.com/office/drawing/2014/main" id="{821A0E71-7ABE-4078-8A59-6FC6AAB4DDEA}"/>
              </a:ext>
            </a:extLst>
          </p:cNvPr>
          <p:cNvSpPr>
            <a:spLocks noGrp="1"/>
          </p:cNvSpPr>
          <p:nvPr>
            <p:ph idx="1"/>
          </p:nvPr>
        </p:nvSpPr>
        <p:spPr>
          <a:xfrm>
            <a:off x="676657" y="2011680"/>
            <a:ext cx="6953176" cy="3766185"/>
          </a:xfrm>
        </p:spPr>
        <p:txBody>
          <a:bodyPr>
            <a:normAutofit/>
          </a:bodyPr>
          <a:lstStyle/>
          <a:p>
            <a:pPr marL="4572" lvl="1" indent="0">
              <a:buNone/>
            </a:pPr>
            <a:r>
              <a:rPr lang="en-US"/>
              <a:t>1. Take time to celebrate success.</a:t>
            </a:r>
          </a:p>
          <a:p>
            <a:pPr marL="0" lvl="2" indent="0">
              <a:buNone/>
            </a:pPr>
            <a:r>
              <a:rPr lang="en-US"/>
              <a:t>Make a great thank-you one of your signatures.</a:t>
            </a:r>
          </a:p>
          <a:p>
            <a:pPr lvl="1"/>
            <a:endParaRPr lang="en-US"/>
          </a:p>
          <a:p>
            <a:pPr marL="4572" lvl="1" indent="0">
              <a:buNone/>
            </a:pPr>
            <a:r>
              <a:rPr lang="en-US"/>
              <a:t>2. Examine and fine-tune your modus operandi.</a:t>
            </a:r>
          </a:p>
          <a:p>
            <a:pPr marL="0" lvl="2" indent="0">
              <a:buNone/>
            </a:pPr>
            <a:r>
              <a:rPr lang="en-US"/>
              <a:t>Channel complaining, blaming, and finger-pointing into continuous improvement. Get in the habit of doing after-action reviews.</a:t>
            </a:r>
          </a:p>
          <a:p>
            <a:pPr lvl="1"/>
            <a:endParaRPr lang="en-US"/>
          </a:p>
          <a:p>
            <a:pPr marL="4572" lvl="1" indent="0">
              <a:buNone/>
            </a:pPr>
            <a:r>
              <a:rPr lang="en-US"/>
              <a:t>3. Plan ahead.</a:t>
            </a:r>
          </a:p>
          <a:p>
            <a:pPr marL="0" lvl="2" indent="0">
              <a:buNone/>
            </a:pPr>
            <a:r>
              <a:rPr lang="en-US"/>
              <a:t>End every work interaction or transaction by looking around the corner at the next opportunity to be of ser- vice to each other.</a:t>
            </a:r>
          </a:p>
          <a:p>
            <a:pPr lvl="1"/>
            <a:endParaRPr lang="en-US"/>
          </a:p>
          <a:p>
            <a:endParaRPr lang="en-US"/>
          </a:p>
        </p:txBody>
      </p:sp>
      <p:pic>
        <p:nvPicPr>
          <p:cNvPr id="7" name="Graphic 6" descr="Continuous Improvement">
            <a:extLst>
              <a:ext uri="{FF2B5EF4-FFF2-40B4-BE49-F238E27FC236}">
                <a16:creationId xmlns:a16="http://schemas.microsoft.com/office/drawing/2014/main" id="{150440D1-D3FF-44AB-8D0E-D0D1912405F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100058" y="1485109"/>
            <a:ext cx="3448478" cy="3448478"/>
          </a:xfrm>
          <a:prstGeom prst="rect">
            <a:avLst/>
          </a:prstGeom>
        </p:spPr>
      </p:pic>
    </p:spTree>
    <p:extLst>
      <p:ext uri="{BB962C8B-B14F-4D97-AF65-F5344CB8AC3E}">
        <p14:creationId xmlns:p14="http://schemas.microsoft.com/office/powerpoint/2010/main" val="23192864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6EA1A26-163F-4F15-91F4-F2C51AC9C1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5992" y="0"/>
            <a:ext cx="4636008" cy="6858000"/>
          </a:xfrm>
          <a:prstGeom prst="rect">
            <a:avLst/>
          </a:prstGeom>
          <a:solidFill>
            <a:srgbClr val="5632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AC61C2-4043-48E7-9049-367B4F7B9D0D}"/>
              </a:ext>
            </a:extLst>
          </p:cNvPr>
          <p:cNvSpPr>
            <a:spLocks noGrp="1"/>
          </p:cNvSpPr>
          <p:nvPr>
            <p:ph type="title"/>
          </p:nvPr>
        </p:nvSpPr>
        <p:spPr>
          <a:xfrm>
            <a:off x="8173212" y="499533"/>
            <a:ext cx="3401568" cy="1920240"/>
          </a:xfrm>
        </p:spPr>
        <p:txBody>
          <a:bodyPr anchor="b">
            <a:normAutofit/>
          </a:bodyPr>
          <a:lstStyle/>
          <a:p>
            <a:r>
              <a:rPr lang="en-US" sz="4000">
                <a:solidFill>
                  <a:srgbClr val="FFFFFF"/>
                </a:solidFill>
              </a:rPr>
              <a:t>Go-to-ism: The way of the go-to person.</a:t>
            </a:r>
          </a:p>
        </p:txBody>
      </p:sp>
      <p:pic>
        <p:nvPicPr>
          <p:cNvPr id="11" name="Picture 10" descr="Red hot air balloons over jungle">
            <a:extLst>
              <a:ext uri="{FF2B5EF4-FFF2-40B4-BE49-F238E27FC236}">
                <a16:creationId xmlns:a16="http://schemas.microsoft.com/office/drawing/2014/main" id="{58B35B9F-9AC5-4207-BAE1-89191CDB6603}"/>
              </a:ext>
            </a:extLst>
          </p:cNvPr>
          <p:cNvPicPr>
            <a:picLocks noChangeAspect="1"/>
          </p:cNvPicPr>
          <p:nvPr/>
        </p:nvPicPr>
        <p:blipFill rotWithShape="1">
          <a:blip r:embed="rId2"/>
          <a:srcRect l="23686" r="1393" b="-1"/>
          <a:stretch/>
        </p:blipFill>
        <p:spPr>
          <a:xfrm>
            <a:off x="20" y="10"/>
            <a:ext cx="7555971" cy="6857990"/>
          </a:xfrm>
          <a:prstGeom prst="rect">
            <a:avLst/>
          </a:prstGeom>
        </p:spPr>
      </p:pic>
      <p:sp>
        <p:nvSpPr>
          <p:cNvPr id="3" name="Content Placeholder 2">
            <a:extLst>
              <a:ext uri="{FF2B5EF4-FFF2-40B4-BE49-F238E27FC236}">
                <a16:creationId xmlns:a16="http://schemas.microsoft.com/office/drawing/2014/main" id="{53F00AAC-A050-416E-AA66-EBA9D5A1BF92}"/>
              </a:ext>
            </a:extLst>
          </p:cNvPr>
          <p:cNvSpPr>
            <a:spLocks noGrp="1"/>
          </p:cNvSpPr>
          <p:nvPr>
            <p:ph idx="1"/>
          </p:nvPr>
        </p:nvSpPr>
        <p:spPr>
          <a:xfrm>
            <a:off x="8173212" y="2419773"/>
            <a:ext cx="3401568" cy="3358092"/>
          </a:xfrm>
        </p:spPr>
        <p:txBody>
          <a:bodyPr>
            <a:normAutofit/>
          </a:bodyPr>
          <a:lstStyle/>
          <a:p>
            <a:r>
              <a:rPr lang="en-US" sz="1800">
                <a:solidFill>
                  <a:srgbClr val="FFFFFF"/>
                </a:solidFill>
              </a:rPr>
              <a:t>The belief and practice that serving others is what makes you the kind of person others want to help succeed. </a:t>
            </a:r>
          </a:p>
          <a:p>
            <a:r>
              <a:rPr lang="en-US" sz="1800">
                <a:solidFill>
                  <a:srgbClr val="FFFFFF"/>
                </a:solidFill>
              </a:rPr>
              <a:t>That’s how you build the upward spiral of real influence, the power that people give each other because they want each other to be powerful. </a:t>
            </a:r>
          </a:p>
        </p:txBody>
      </p:sp>
    </p:spTree>
    <p:extLst>
      <p:ext uri="{BB962C8B-B14F-4D97-AF65-F5344CB8AC3E}">
        <p14:creationId xmlns:p14="http://schemas.microsoft.com/office/powerpoint/2010/main" val="494747715"/>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65F74-CAC2-4834-8842-18BCA3B5750D}"/>
              </a:ext>
            </a:extLst>
          </p:cNvPr>
          <p:cNvSpPr>
            <a:spLocks noGrp="1"/>
          </p:cNvSpPr>
          <p:nvPr>
            <p:ph type="title"/>
          </p:nvPr>
        </p:nvSpPr>
        <p:spPr>
          <a:xfrm>
            <a:off x="657224" y="499533"/>
            <a:ext cx="10772775" cy="1658198"/>
          </a:xfrm>
        </p:spPr>
        <p:txBody>
          <a:bodyPr>
            <a:normAutofit/>
          </a:bodyPr>
          <a:lstStyle/>
          <a:p>
            <a:r>
              <a:rPr lang="en-US" sz="6600" dirty="0"/>
              <a:t>Go-to-ism	</a:t>
            </a:r>
          </a:p>
        </p:txBody>
      </p:sp>
      <p:graphicFrame>
        <p:nvGraphicFramePr>
          <p:cNvPr id="14" name="Content Placeholder 2">
            <a:extLst>
              <a:ext uri="{FF2B5EF4-FFF2-40B4-BE49-F238E27FC236}">
                <a16:creationId xmlns:a16="http://schemas.microsoft.com/office/drawing/2014/main" id="{D54F36DA-CBD5-4847-91D5-AB85062CD6AE}"/>
              </a:ext>
            </a:extLst>
          </p:cNvPr>
          <p:cNvGraphicFramePr>
            <a:graphicFrameLocks noGrp="1"/>
          </p:cNvGraphicFramePr>
          <p:nvPr>
            <p:ph idx="1"/>
            <p:extLst>
              <p:ext uri="{D42A27DB-BD31-4B8C-83A1-F6EECF244321}">
                <p14:modId xmlns:p14="http://schemas.microsoft.com/office/powerpoint/2010/main" val="1411231898"/>
              </p:ext>
            </p:extLst>
          </p:nvPr>
        </p:nvGraphicFramePr>
        <p:xfrm>
          <a:off x="0" y="1957388"/>
          <a:ext cx="12191999" cy="49006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67412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CC4FBEC-4573-4925-9167-3A456018570A}"/>
              </a:ext>
            </a:extLst>
          </p:cNvPr>
          <p:cNvSpPr>
            <a:spLocks noGrp="1"/>
          </p:cNvSpPr>
          <p:nvPr>
            <p:ph type="title"/>
          </p:nvPr>
        </p:nvSpPr>
        <p:spPr>
          <a:xfrm>
            <a:off x="8173212" y="499533"/>
            <a:ext cx="3401568" cy="1920240"/>
          </a:xfrm>
        </p:spPr>
        <p:txBody>
          <a:bodyPr vert="horz" lIns="91440" tIns="45720" rIns="91440" bIns="45720" rtlCol="0" anchor="b">
            <a:normAutofit/>
          </a:bodyPr>
          <a:lstStyle/>
          <a:p>
            <a:r>
              <a:rPr lang="en-US" sz="4000"/>
              <a:t>Questions Please</a:t>
            </a:r>
          </a:p>
        </p:txBody>
      </p:sp>
      <p:pic>
        <p:nvPicPr>
          <p:cNvPr id="6" name="Picture Placeholder 5" descr="A picture containing computer, drawing, room&#10;&#10;Description automatically generated">
            <a:extLst>
              <a:ext uri="{FF2B5EF4-FFF2-40B4-BE49-F238E27FC236}">
                <a16:creationId xmlns:a16="http://schemas.microsoft.com/office/drawing/2014/main" id="{EDDCAAEE-EB2F-4468-A297-419E7ACB1001}"/>
              </a:ext>
            </a:extLst>
          </p:cNvPr>
          <p:cNvPicPr>
            <a:picLocks noGrp="1" noChangeAspect="1"/>
          </p:cNvPicPr>
          <p:nvPr>
            <p:ph type="pic" idx="1"/>
          </p:nvPr>
        </p:nvPicPr>
        <p:blipFill rotWithShape="1">
          <a:blip r:embed="rId2"/>
          <a:srcRect l="21216" r="21215" b="-1"/>
          <a:stretch/>
        </p:blipFill>
        <p:spPr>
          <a:xfrm>
            <a:off x="20" y="10"/>
            <a:ext cx="7555971" cy="6857990"/>
          </a:xfrm>
          <a:prstGeom prst="rect">
            <a:avLst/>
          </a:prstGeom>
        </p:spPr>
      </p:pic>
      <p:sp>
        <p:nvSpPr>
          <p:cNvPr id="4" name="Text Placeholder 3">
            <a:extLst>
              <a:ext uri="{FF2B5EF4-FFF2-40B4-BE49-F238E27FC236}">
                <a16:creationId xmlns:a16="http://schemas.microsoft.com/office/drawing/2014/main" id="{90A0125B-2F88-4042-9EE0-D08A4D066F57}"/>
              </a:ext>
            </a:extLst>
          </p:cNvPr>
          <p:cNvSpPr>
            <a:spLocks noGrp="1"/>
          </p:cNvSpPr>
          <p:nvPr>
            <p:ph type="body" sz="half" idx="2"/>
          </p:nvPr>
        </p:nvSpPr>
        <p:spPr>
          <a:xfrm>
            <a:off x="8173212" y="2419773"/>
            <a:ext cx="3401568" cy="3358092"/>
          </a:xfrm>
        </p:spPr>
        <p:txBody>
          <a:bodyPr vert="horz" lIns="91440" tIns="45720" rIns="91440" bIns="45720" rtlCol="0">
            <a:normAutofit/>
          </a:bodyPr>
          <a:lstStyle/>
          <a:p>
            <a:pPr>
              <a:lnSpc>
                <a:spcPct val="85000"/>
              </a:lnSpc>
              <a:buFont typeface="Arial" pitchFamily="34" charset="0"/>
              <a:buChar char=" "/>
            </a:pPr>
            <a:endParaRPr lang="en-US" sz="1800" dirty="0">
              <a:solidFill>
                <a:srgbClr val="FFFFFF"/>
              </a:solidFill>
            </a:endParaRPr>
          </a:p>
          <a:p>
            <a:pPr>
              <a:lnSpc>
                <a:spcPct val="85000"/>
              </a:lnSpc>
            </a:pPr>
            <a:r>
              <a:rPr lang="en-US" sz="1800" dirty="0">
                <a:solidFill>
                  <a:srgbClr val="FFFFFF"/>
                </a:solidFill>
              </a:rPr>
              <a:t>Submit questions by selecting the </a:t>
            </a:r>
          </a:p>
          <a:p>
            <a:pPr>
              <a:lnSpc>
                <a:spcPct val="85000"/>
              </a:lnSpc>
            </a:pPr>
            <a:r>
              <a:rPr lang="en-US" sz="1800" dirty="0">
                <a:solidFill>
                  <a:srgbClr val="FFFFFF"/>
                </a:solidFill>
              </a:rPr>
              <a:t>Q&amp;A window, typing your message, and hitting send.</a:t>
            </a:r>
            <a:endParaRPr lang="en-US" sz="1800" b="1" dirty="0">
              <a:solidFill>
                <a:srgbClr val="FFFFFF"/>
              </a:solidFill>
            </a:endParaRPr>
          </a:p>
        </p:txBody>
      </p:sp>
    </p:spTree>
    <p:extLst>
      <p:ext uri="{BB962C8B-B14F-4D97-AF65-F5344CB8AC3E}">
        <p14:creationId xmlns:p14="http://schemas.microsoft.com/office/powerpoint/2010/main" val="709037133"/>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p:txBody>
          <a:bodyPr>
            <a:normAutofit/>
          </a:bodyPr>
          <a:lstStyle/>
          <a:p>
            <a:r>
              <a:rPr lang="en-US" dirty="0"/>
              <a:t>Stay strong!  We can help…</a:t>
            </a:r>
          </a:p>
        </p:txBody>
      </p:sp>
      <p:sp>
        <p:nvSpPr>
          <p:cNvPr id="5" name="Content Placeholder 4">
            <a:extLst>
              <a:ext uri="{FF2B5EF4-FFF2-40B4-BE49-F238E27FC236}">
                <a16:creationId xmlns:a16="http://schemas.microsoft.com/office/drawing/2014/main" id="{7A16EBD8-4CAE-4D33-A464-F2429129E4D4}"/>
              </a:ext>
            </a:extLst>
          </p:cNvPr>
          <p:cNvSpPr>
            <a:spLocks noGrp="1"/>
          </p:cNvSpPr>
          <p:nvPr>
            <p:ph idx="1"/>
          </p:nvPr>
        </p:nvSpPr>
        <p:spPr/>
        <p:txBody>
          <a:bodyPr>
            <a:noAutofit/>
          </a:bodyPr>
          <a:lstStyle/>
          <a:p>
            <a:pPr>
              <a:lnSpc>
                <a:spcPct val="150000"/>
              </a:lnSpc>
            </a:pPr>
            <a:r>
              <a:rPr lang="en-US" sz="2000" dirty="0">
                <a:latin typeface="Century Gothic" panose="020B0502020202020204" pitchFamily="34" charset="0"/>
              </a:rPr>
              <a:t>Join </a:t>
            </a:r>
            <a:r>
              <a:rPr lang="en-US" sz="2000" b="1" dirty="0">
                <a:solidFill>
                  <a:srgbClr val="FF0000"/>
                </a:solidFill>
                <a:latin typeface="Century Gothic" panose="020B0502020202020204" pitchFamily="34" charset="0"/>
              </a:rPr>
              <a:t>our next free webinar</a:t>
            </a:r>
            <a:r>
              <a:rPr lang="en-US" sz="2000" dirty="0">
                <a:latin typeface="Century Gothic" panose="020B0502020202020204" pitchFamily="34" charset="0"/>
              </a:rPr>
              <a:t>… May 12, 1:00-2:00pm EST, </a:t>
            </a:r>
            <a:r>
              <a:rPr lang="en-US" dirty="0">
                <a:latin typeface="Century Gothic" panose="020B0502020202020204" pitchFamily="34" charset="0"/>
              </a:rPr>
              <a:t>The Peculiar Mathematics of Real Influence, the next in our series on BEING INDISPENSABLE</a:t>
            </a:r>
            <a:endParaRPr lang="en-US" sz="2000" dirty="0">
              <a:latin typeface="Century Gothic" panose="020B0502020202020204" pitchFamily="34" charset="0"/>
            </a:endParaRPr>
          </a:p>
          <a:p>
            <a:pPr>
              <a:lnSpc>
                <a:spcPct val="150000"/>
              </a:lnSpc>
            </a:pPr>
            <a:r>
              <a:rPr lang="en-US" sz="2000" dirty="0">
                <a:latin typeface="Century Gothic" panose="020B0502020202020204" pitchFamily="34" charset="0"/>
              </a:rPr>
              <a:t>Have me </a:t>
            </a:r>
            <a:r>
              <a:rPr lang="en-US" sz="2000" b="1" dirty="0">
                <a:solidFill>
                  <a:srgbClr val="FF0000"/>
                </a:solidFill>
                <a:latin typeface="Century Gothic" panose="020B0502020202020204" pitchFamily="34" charset="0"/>
              </a:rPr>
              <a:t>customize any webinar </a:t>
            </a:r>
            <a:r>
              <a:rPr lang="en-US" sz="2000" dirty="0">
                <a:latin typeface="Century Gothic" panose="020B0502020202020204" pitchFamily="34" charset="0"/>
              </a:rPr>
              <a:t>for your organization</a:t>
            </a:r>
            <a:endParaRPr lang="en-US" sz="2000" b="1" dirty="0">
              <a:solidFill>
                <a:srgbClr val="FF0000"/>
              </a:solidFill>
              <a:latin typeface="Century Gothic" panose="020B0502020202020204" pitchFamily="34" charset="0"/>
            </a:endParaRPr>
          </a:p>
          <a:p>
            <a:pPr>
              <a:lnSpc>
                <a:spcPct val="150000"/>
              </a:lnSpc>
            </a:pPr>
            <a:r>
              <a:rPr lang="en-US" sz="2000" dirty="0">
                <a:latin typeface="Century Gothic" panose="020B0502020202020204" pitchFamily="34" charset="0"/>
              </a:rPr>
              <a:t>Check out </a:t>
            </a:r>
            <a:r>
              <a:rPr lang="en-US" sz="2000" b="1" dirty="0">
                <a:solidFill>
                  <a:srgbClr val="FF0000"/>
                </a:solidFill>
                <a:latin typeface="Century Gothic" panose="020B0502020202020204" pitchFamily="34" charset="0"/>
              </a:rPr>
              <a:t>our on-line video training</a:t>
            </a:r>
            <a:r>
              <a:rPr lang="en-US" sz="2000" dirty="0">
                <a:latin typeface="Century Gothic" panose="020B0502020202020204" pitchFamily="34" charset="0"/>
              </a:rPr>
              <a:t> at RainmakerLearning.com</a:t>
            </a:r>
          </a:p>
          <a:p>
            <a:pPr>
              <a:lnSpc>
                <a:spcPct val="150000"/>
              </a:lnSpc>
            </a:pPr>
            <a:r>
              <a:rPr lang="en-US" dirty="0">
                <a:latin typeface="Century Gothic" panose="020B0502020202020204" pitchFamily="34" charset="0"/>
              </a:rPr>
              <a:t>Pre-order my </a:t>
            </a:r>
            <a:r>
              <a:rPr lang="en-US" b="1" dirty="0">
                <a:solidFill>
                  <a:srgbClr val="FF0000"/>
                </a:solidFill>
                <a:latin typeface="Century Gothic" panose="020B0502020202020204" pitchFamily="34" charset="0"/>
              </a:rPr>
              <a:t>new book</a:t>
            </a:r>
            <a:r>
              <a:rPr lang="en-US" dirty="0">
                <a:latin typeface="Century Gothic" panose="020B0502020202020204" pitchFamily="34" charset="0"/>
              </a:rPr>
              <a:t>, The Art of Being Indispensable at Work (Harvard Business Review Press, July 2020)</a:t>
            </a:r>
            <a:endParaRPr lang="en-US" sz="2000" dirty="0">
              <a:latin typeface="Century Gothic" panose="020B0502020202020204" pitchFamily="34" charset="0"/>
            </a:endParaRPr>
          </a:p>
          <a:p>
            <a:pPr>
              <a:lnSpc>
                <a:spcPct val="150000"/>
              </a:lnSpc>
            </a:pPr>
            <a:r>
              <a:rPr lang="en-US" sz="2000" dirty="0">
                <a:latin typeface="Century Gothic" panose="020B0502020202020204" pitchFamily="34" charset="0"/>
              </a:rPr>
              <a:t>Contact us at </a:t>
            </a:r>
            <a:r>
              <a:rPr lang="en-US" sz="2000" dirty="0">
                <a:latin typeface="Century Gothic" panose="020B0502020202020204" pitchFamily="34" charset="0"/>
                <a:hlinkClick r:id="rId2"/>
              </a:rPr>
              <a:t>brucet@rainmakerthinking.com</a:t>
            </a:r>
            <a:endParaRPr lang="en-US" sz="2000" dirty="0">
              <a:latin typeface="Century Gothic" panose="020B0502020202020204" pitchFamily="34" charset="0"/>
            </a:endParaRPr>
          </a:p>
        </p:txBody>
      </p:sp>
      <p:pic>
        <p:nvPicPr>
          <p:cNvPr id="4" name="Picture 3">
            <a:extLst>
              <a:ext uri="{FF2B5EF4-FFF2-40B4-BE49-F238E27FC236}">
                <a16:creationId xmlns:a16="http://schemas.microsoft.com/office/drawing/2014/main" id="{70F23067-B2AD-44AF-ADDE-4243C6D06CAF}"/>
              </a:ext>
            </a:extLst>
          </p:cNvPr>
          <p:cNvPicPr>
            <a:picLocks noChangeAspect="1"/>
          </p:cNvPicPr>
          <p:nvPr/>
        </p:nvPicPr>
        <p:blipFill>
          <a:blip r:embed="rId3"/>
          <a:stretch>
            <a:fillRect/>
          </a:stretch>
        </p:blipFill>
        <p:spPr>
          <a:xfrm>
            <a:off x="9624162" y="6386556"/>
            <a:ext cx="2121305" cy="248295"/>
          </a:xfrm>
          <a:prstGeom prst="rect">
            <a:avLst/>
          </a:prstGeom>
        </p:spPr>
      </p:pic>
    </p:spTree>
    <p:extLst>
      <p:ext uri="{BB962C8B-B14F-4D97-AF65-F5344CB8AC3E}">
        <p14:creationId xmlns:p14="http://schemas.microsoft.com/office/powerpoint/2010/main" val="397588759"/>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289AE2-D2AE-49D1-AFAC-3A79F6794255}">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41E7CA09-9778-4414-AE97-8064B12DA3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27BD4C1-B6B1-4715-ABF9-E660A51A4E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2065</Words>
  <Application>Microsoft Office PowerPoint</Application>
  <PresentationFormat>Widescreen</PresentationFormat>
  <Paragraphs>215</Paragraphs>
  <Slides>34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Calibri Light</vt:lpstr>
      <vt:lpstr>Century Gothic</vt:lpstr>
      <vt:lpstr>Times New Roman</vt:lpstr>
      <vt:lpstr>Metropolitan</vt:lpstr>
      <vt:lpstr>This is the first in a series of webinars based on my new book… </vt:lpstr>
      <vt:lpstr>How can you succeed  right now?</vt:lpstr>
      <vt:lpstr>If ever there was a time…</vt:lpstr>
      <vt:lpstr>Go-to-ism: The way of the go-to person.  </vt:lpstr>
      <vt:lpstr>These are the go-to people… Be one.</vt:lpstr>
      <vt:lpstr>Your job just got a lot more difficult and complicated.</vt:lpstr>
      <vt:lpstr>STEP ONE:  FIGHT OVERCOMMITMENT SYDNROME</vt:lpstr>
      <vt:lpstr>Some hard realities</vt:lpstr>
      <vt:lpstr>STEP TWO: UNDERSTAND THE PECULIAR MATHEMATICS OF REAL INFLUENCE</vt:lpstr>
      <vt:lpstr>Real influence</vt:lpstr>
      <vt:lpstr>False influence</vt:lpstr>
      <vt:lpstr>False influence versus real influence</vt:lpstr>
      <vt:lpstr>STEP THREE: LEAD FROM WHEREVER YOU ARE</vt:lpstr>
      <vt:lpstr>You have to go vertical before you go sideways… or diagonal.</vt:lpstr>
      <vt:lpstr>Once you are aligned up and down, you can go sideways… and diagonal. </vt:lpstr>
      <vt:lpstr>STEP FOUR:  KNOW WHEN TO SAY NO AND HOW TO SAY YES</vt:lpstr>
      <vt:lpstr>Every good choice you make now…</vt:lpstr>
      <vt:lpstr>Take other people’s needs seriously.</vt:lpstr>
      <vt:lpstr>Learn when to say “no” or “not yet”</vt:lpstr>
      <vt:lpstr>Yes is where all the action is…</vt:lpstr>
      <vt:lpstr>STEP FIVE: WORK SMART  </vt:lpstr>
      <vt:lpstr>Sometimes… “That’s not my job” really means…</vt:lpstr>
      <vt:lpstr>PowerPoint Presentation</vt:lpstr>
      <vt:lpstr>STEP SIX: FINISH WHAT YOU START</vt:lpstr>
      <vt:lpstr>Turn your schedule gaps into do-not-disturb zones for focused execution time.</vt:lpstr>
      <vt:lpstr>Bite, chew, and swallow. </vt:lpstr>
      <vt:lpstr>Start with high-leverage time.</vt:lpstr>
      <vt:lpstr>STEP SEVEN: KEEP GETTING BETTER AND BETTER AT WORKING TOGETHER</vt:lpstr>
      <vt:lpstr>When the work goes better, the relationships will go better. </vt:lpstr>
      <vt:lpstr>Take a continuous improvement approach to your number one asset.  </vt:lpstr>
      <vt:lpstr>Go-to-ism: The way of the go-to person.</vt:lpstr>
      <vt:lpstr>Go-to-ism </vt:lpstr>
      <vt:lpstr>Questions Please</vt:lpstr>
      <vt:lpstr>Stay strong!  We can help…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2020-04-28T02:42:38Z</dcterms:created>
  <dcterms:modified xsi:type="dcterms:W3CDTF">2020-04-28T02:43:32Z</dcterms:modified>
</cp:coreProperties>
</file>